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51"/>
  </p:notesMasterIdLst>
  <p:sldIdLst>
    <p:sldId id="256" r:id="rId2"/>
    <p:sldId id="296" r:id="rId3"/>
    <p:sldId id="259" r:id="rId4"/>
    <p:sldId id="303" r:id="rId5"/>
    <p:sldId id="311" r:id="rId6"/>
    <p:sldId id="304" r:id="rId7"/>
    <p:sldId id="305" r:id="rId8"/>
    <p:sldId id="307" r:id="rId9"/>
    <p:sldId id="308" r:id="rId10"/>
    <p:sldId id="309" r:id="rId11"/>
    <p:sldId id="310" r:id="rId12"/>
    <p:sldId id="260" r:id="rId13"/>
    <p:sldId id="261" r:id="rId14"/>
    <p:sldId id="263" r:id="rId15"/>
    <p:sldId id="314" r:id="rId16"/>
    <p:sldId id="264" r:id="rId17"/>
    <p:sldId id="270" r:id="rId18"/>
    <p:sldId id="271" r:id="rId19"/>
    <p:sldId id="272" r:id="rId20"/>
    <p:sldId id="273" r:id="rId21"/>
    <p:sldId id="274" r:id="rId22"/>
    <p:sldId id="275" r:id="rId23"/>
    <p:sldId id="276" r:id="rId24"/>
    <p:sldId id="277" r:id="rId25"/>
    <p:sldId id="278" r:id="rId26"/>
    <p:sldId id="280" r:id="rId27"/>
    <p:sldId id="300" r:id="rId28"/>
    <p:sldId id="301" r:id="rId29"/>
    <p:sldId id="313" r:id="rId30"/>
    <p:sldId id="315" r:id="rId31"/>
    <p:sldId id="316" r:id="rId32"/>
    <p:sldId id="317" r:id="rId33"/>
    <p:sldId id="318" r:id="rId34"/>
    <p:sldId id="319" r:id="rId35"/>
    <p:sldId id="320" r:id="rId36"/>
    <p:sldId id="287" r:id="rId37"/>
    <p:sldId id="288" r:id="rId38"/>
    <p:sldId id="302" r:id="rId39"/>
    <p:sldId id="281" r:id="rId40"/>
    <p:sldId id="284" r:id="rId41"/>
    <p:sldId id="321" r:id="rId42"/>
    <p:sldId id="322" r:id="rId43"/>
    <p:sldId id="323" r:id="rId44"/>
    <p:sldId id="324" r:id="rId45"/>
    <p:sldId id="325" r:id="rId46"/>
    <p:sldId id="312" r:id="rId47"/>
    <p:sldId id="285" r:id="rId48"/>
    <p:sldId id="326" r:id="rId49"/>
    <p:sldId id="294"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842" y="-6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73F4CC3-FE21-4942-8F45-EA1C58694202}" type="datetimeFigureOut">
              <a:rPr lang="en-US" smtClean="0"/>
              <a:t>4/18/2019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43E5B6F-70B3-4450-B7F3-DAA62068F54B}" type="slidenum">
              <a:rPr lang="en-US" smtClean="0"/>
              <a:t>‹#›</a:t>
            </a:fld>
            <a:endParaRPr lang="en-US"/>
          </a:p>
        </p:txBody>
      </p:sp>
    </p:spTree>
    <p:extLst>
      <p:ext uri="{BB962C8B-B14F-4D97-AF65-F5344CB8AC3E}">
        <p14:creationId xmlns:p14="http://schemas.microsoft.com/office/powerpoint/2010/main" val="45961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5B6F-70B3-4450-B7F3-DAA62068F54B}" type="slidenum">
              <a:rPr lang="en-US" smtClean="0"/>
              <a:t>1</a:t>
            </a:fld>
            <a:endParaRPr lang="en-US"/>
          </a:p>
        </p:txBody>
      </p:sp>
    </p:spTree>
    <p:extLst>
      <p:ext uri="{BB962C8B-B14F-4D97-AF65-F5344CB8AC3E}">
        <p14:creationId xmlns:p14="http://schemas.microsoft.com/office/powerpoint/2010/main" val="29062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If initial evaluation is telephonically, </a:t>
            </a:r>
          </a:p>
          <a:p>
            <a:pPr marL="171450" indent="-171450">
              <a:buFont typeface="Arial" panose="020B0604020202020204" pitchFamily="34" charset="0"/>
              <a:buChar char="•"/>
            </a:pPr>
            <a:r>
              <a:rPr lang="en-US" sz="1400" dirty="0"/>
              <a:t>Those presenting with emergency or urgent needs, the initial evaluation may be conducted telephonically </a:t>
            </a:r>
          </a:p>
          <a:p>
            <a:pPr marL="171450" indent="-171450">
              <a:buFont typeface="Arial" panose="020B0604020202020204" pitchFamily="34" charset="0"/>
              <a:buChar char="•"/>
            </a:pPr>
            <a:r>
              <a:rPr lang="en-US" sz="1400" dirty="0"/>
              <a:t>In person is preferred </a:t>
            </a:r>
          </a:p>
          <a:p>
            <a:pPr marL="171450" indent="-171450">
              <a:buFont typeface="Arial" panose="020B0604020202020204" pitchFamily="34" charset="0"/>
              <a:buChar char="•"/>
            </a:pPr>
            <a:r>
              <a:rPr lang="en-US" sz="1400" dirty="0"/>
              <a:t>Person must be seen in person at next contact </a:t>
            </a:r>
          </a:p>
        </p:txBody>
      </p:sp>
      <p:sp>
        <p:nvSpPr>
          <p:cNvPr id="4" name="Slide Number Placeholder 3"/>
          <p:cNvSpPr>
            <a:spLocks noGrp="1"/>
          </p:cNvSpPr>
          <p:nvPr>
            <p:ph type="sldNum" sz="quarter" idx="10"/>
          </p:nvPr>
        </p:nvSpPr>
        <p:spPr/>
        <p:txBody>
          <a:bodyPr/>
          <a:lstStyle/>
          <a:p>
            <a:fld id="{B43E5B6F-70B3-4450-B7F3-DAA62068F54B}" type="slidenum">
              <a:rPr lang="en-US" smtClean="0"/>
              <a:t>10</a:t>
            </a:fld>
            <a:endParaRPr lang="en-US"/>
          </a:p>
        </p:txBody>
      </p:sp>
    </p:spTree>
    <p:extLst>
      <p:ext uri="{BB962C8B-B14F-4D97-AF65-F5344CB8AC3E}">
        <p14:creationId xmlns:p14="http://schemas.microsoft.com/office/powerpoint/2010/main" val="717221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Comprehensive evaluation will be completed within 60 days.  </a:t>
            </a:r>
          </a:p>
          <a:p>
            <a:endParaRPr lang="en-US" sz="1400" dirty="0"/>
          </a:p>
          <a:p>
            <a:r>
              <a:rPr lang="en-US" sz="1400" dirty="0"/>
              <a:t>Of the first request of services </a:t>
            </a:r>
          </a:p>
        </p:txBody>
      </p:sp>
      <p:sp>
        <p:nvSpPr>
          <p:cNvPr id="4" name="Slide Number Placeholder 3"/>
          <p:cNvSpPr>
            <a:spLocks noGrp="1"/>
          </p:cNvSpPr>
          <p:nvPr>
            <p:ph type="sldNum" sz="quarter" idx="10"/>
          </p:nvPr>
        </p:nvSpPr>
        <p:spPr/>
        <p:txBody>
          <a:bodyPr/>
          <a:lstStyle/>
          <a:p>
            <a:fld id="{B43E5B6F-70B3-4450-B7F3-DAA62068F54B}" type="slidenum">
              <a:rPr lang="en-US" smtClean="0"/>
              <a:t>11</a:t>
            </a:fld>
            <a:endParaRPr lang="en-US"/>
          </a:p>
        </p:txBody>
      </p:sp>
    </p:spTree>
    <p:extLst>
      <p:ext uri="{BB962C8B-B14F-4D97-AF65-F5344CB8AC3E}">
        <p14:creationId xmlns:p14="http://schemas.microsoft.com/office/powerpoint/2010/main" val="975729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path of the consumer: </a:t>
            </a:r>
          </a:p>
          <a:p>
            <a:pPr marL="171450" indent="-171450">
              <a:buFont typeface="Arial" panose="020B0604020202020204" pitchFamily="34" charset="0"/>
              <a:buChar char="•"/>
            </a:pPr>
            <a:r>
              <a:rPr lang="en-US" sz="1400" dirty="0"/>
              <a:t>Screening for risk </a:t>
            </a:r>
          </a:p>
          <a:p>
            <a:pPr marL="171450" indent="-171450">
              <a:buFont typeface="Arial" panose="020B0604020202020204" pitchFamily="34" charset="0"/>
              <a:buChar char="•"/>
            </a:pPr>
            <a:r>
              <a:rPr lang="en-US" sz="1400" dirty="0"/>
              <a:t>Screening for substance use, mental health and medical conditions </a:t>
            </a:r>
          </a:p>
          <a:p>
            <a:pPr marL="171450" indent="-171450">
              <a:buFont typeface="Arial" panose="020B0604020202020204" pitchFamily="34" charset="0"/>
              <a:buChar char="•"/>
            </a:pPr>
            <a:r>
              <a:rPr lang="en-US" sz="1400" dirty="0"/>
              <a:t>Comprehensive Biopsychosocial Assessment </a:t>
            </a:r>
          </a:p>
          <a:p>
            <a:pPr marL="171450" indent="-171450">
              <a:buFont typeface="Arial" panose="020B0604020202020204" pitchFamily="34" charset="0"/>
              <a:buChar char="•"/>
            </a:pPr>
            <a:r>
              <a:rPr lang="en-US" sz="1400" dirty="0"/>
              <a:t>Diagnosis </a:t>
            </a:r>
          </a:p>
          <a:p>
            <a:pPr marL="171450" indent="-171450">
              <a:buFont typeface="Arial" panose="020B0604020202020204" pitchFamily="34" charset="0"/>
              <a:buChar char="•"/>
            </a:pPr>
            <a:r>
              <a:rPr lang="en-US" sz="1400" dirty="0"/>
              <a:t>ASAM/LOCUS </a:t>
            </a:r>
          </a:p>
          <a:p>
            <a:pPr marL="171450" indent="-171450">
              <a:buFont typeface="Arial" panose="020B0604020202020204" pitchFamily="34" charset="0"/>
              <a:buChar char="•"/>
            </a:pPr>
            <a:r>
              <a:rPr lang="en-US" sz="1400" dirty="0"/>
              <a:t>Psychiatric evaluation if clinically indicated (Medication)</a:t>
            </a:r>
          </a:p>
          <a:p>
            <a:pPr marL="171450" indent="-171450">
              <a:buFont typeface="Arial" panose="020B0604020202020204" pitchFamily="34" charset="0"/>
              <a:buChar char="•"/>
            </a:pPr>
            <a:r>
              <a:rPr lang="en-US" sz="1400" dirty="0"/>
              <a:t>Case management needs </a:t>
            </a:r>
          </a:p>
          <a:p>
            <a:pPr marL="171450" indent="-171450">
              <a:buFont typeface="Arial" panose="020B0604020202020204" pitchFamily="34" charset="0"/>
              <a:buChar char="•"/>
            </a:pPr>
            <a:r>
              <a:rPr lang="en-US" sz="1400" dirty="0"/>
              <a:t>Other needs as indicated and leads to a </a:t>
            </a:r>
          </a:p>
          <a:p>
            <a:pPr marL="171450" indent="-171450">
              <a:buFont typeface="Arial" panose="020B0604020202020204" pitchFamily="34" charset="0"/>
              <a:buChar char="•"/>
            </a:pPr>
            <a:r>
              <a:rPr lang="en-US" sz="1400" dirty="0"/>
              <a:t>Integrated consumer centered treatment plan </a:t>
            </a:r>
          </a:p>
        </p:txBody>
      </p:sp>
      <p:sp>
        <p:nvSpPr>
          <p:cNvPr id="4" name="Slide Number Placeholder 3"/>
          <p:cNvSpPr>
            <a:spLocks noGrp="1"/>
          </p:cNvSpPr>
          <p:nvPr>
            <p:ph type="sldNum" sz="quarter" idx="10"/>
          </p:nvPr>
        </p:nvSpPr>
        <p:spPr/>
        <p:txBody>
          <a:bodyPr/>
          <a:lstStyle/>
          <a:p>
            <a:fld id="{B43E5B6F-70B3-4450-B7F3-DAA62068F54B}" type="slidenum">
              <a:rPr lang="en-US" smtClean="0"/>
              <a:t>12</a:t>
            </a:fld>
            <a:endParaRPr lang="en-US"/>
          </a:p>
        </p:txBody>
      </p:sp>
    </p:spTree>
    <p:extLst>
      <p:ext uri="{BB962C8B-B14F-4D97-AF65-F5344CB8AC3E}">
        <p14:creationId xmlns:p14="http://schemas.microsoft.com/office/powerpoint/2010/main" val="126066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Screening Tools: </a:t>
            </a:r>
          </a:p>
          <a:p>
            <a:pPr marL="171450" indent="-171450">
              <a:buFont typeface="Arial" panose="020B0604020202020204" pitchFamily="34" charset="0"/>
              <a:buChar char="•"/>
            </a:pPr>
            <a:r>
              <a:rPr lang="en-US" sz="1400" dirty="0"/>
              <a:t>Standardized (Review in a minute) </a:t>
            </a:r>
          </a:p>
          <a:p>
            <a:pPr marL="171450" indent="-171450">
              <a:buFont typeface="Arial" panose="020B0604020202020204" pitchFamily="34" charset="0"/>
              <a:buChar char="•"/>
            </a:pPr>
            <a:r>
              <a:rPr lang="en-US" sz="1400" dirty="0"/>
              <a:t>Tools are: </a:t>
            </a:r>
          </a:p>
          <a:p>
            <a:pPr marL="628650" lvl="1" indent="-171450">
              <a:buFont typeface="Arial" panose="020B0604020202020204" pitchFamily="34" charset="0"/>
              <a:buChar char="•"/>
            </a:pPr>
            <a:r>
              <a:rPr lang="en-US" sz="1400" dirty="0"/>
              <a:t>Developmentally appropriate </a:t>
            </a:r>
          </a:p>
          <a:p>
            <a:pPr marL="628650" lvl="1" indent="-171450">
              <a:buFont typeface="Arial" panose="020B0604020202020204" pitchFamily="34" charset="0"/>
              <a:buChar char="•"/>
            </a:pPr>
            <a:r>
              <a:rPr lang="en-US" sz="1400" dirty="0"/>
              <a:t>Determine existence of behavioral/symptom indicators </a:t>
            </a:r>
          </a:p>
          <a:p>
            <a:pPr marL="628650" lvl="1" indent="-171450">
              <a:buFont typeface="Arial" panose="020B0604020202020204" pitchFamily="34" charset="0"/>
              <a:buChar char="•"/>
            </a:pPr>
            <a:r>
              <a:rPr lang="en-US" sz="1400" dirty="0"/>
              <a:t>Helps answer the question</a:t>
            </a:r>
          </a:p>
          <a:p>
            <a:pPr marL="1085850" lvl="2" indent="-171450">
              <a:buFont typeface="Arial" panose="020B0604020202020204" pitchFamily="34" charset="0"/>
              <a:buChar char="•"/>
            </a:pPr>
            <a:r>
              <a:rPr lang="en-US" sz="1400" dirty="0"/>
              <a:t>Is there a possible substance use, mental health or medical need </a:t>
            </a:r>
          </a:p>
          <a:p>
            <a:endParaRPr lang="en-US" sz="1400" dirty="0"/>
          </a:p>
        </p:txBody>
      </p:sp>
      <p:sp>
        <p:nvSpPr>
          <p:cNvPr id="4" name="Slide Number Placeholder 3"/>
          <p:cNvSpPr>
            <a:spLocks noGrp="1"/>
          </p:cNvSpPr>
          <p:nvPr>
            <p:ph type="sldNum" sz="quarter" idx="10"/>
          </p:nvPr>
        </p:nvSpPr>
        <p:spPr/>
        <p:txBody>
          <a:bodyPr/>
          <a:lstStyle/>
          <a:p>
            <a:fld id="{B43E5B6F-70B3-4450-B7F3-DAA62068F54B}" type="slidenum">
              <a:rPr lang="en-US" smtClean="0"/>
              <a:t>13</a:t>
            </a:fld>
            <a:endParaRPr lang="en-US"/>
          </a:p>
        </p:txBody>
      </p:sp>
    </p:spTree>
    <p:extLst>
      <p:ext uri="{BB962C8B-B14F-4D97-AF65-F5344CB8AC3E}">
        <p14:creationId xmlns:p14="http://schemas.microsoft.com/office/powerpoint/2010/main" val="375355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PHQ-9 and DSM 5 Cross Cutting 1 and 2 Symptom screens are standardized tools that provide: </a:t>
            </a:r>
          </a:p>
          <a:p>
            <a:pPr marL="171450" indent="-171450">
              <a:buFont typeface="Arial" panose="020B0604020202020204" pitchFamily="34" charset="0"/>
              <a:buChar char="•"/>
            </a:pPr>
            <a:r>
              <a:rPr lang="en-US" sz="1400" dirty="0"/>
              <a:t>Symptom severity ratings </a:t>
            </a:r>
          </a:p>
          <a:p>
            <a:pPr marL="171450" indent="-171450">
              <a:buFont typeface="Arial" panose="020B0604020202020204" pitchFamily="34" charset="0"/>
              <a:buChar char="•"/>
            </a:pPr>
            <a:r>
              <a:rPr lang="en-US" sz="1400" dirty="0"/>
              <a:t>To help monitor across a continuum of treatment </a:t>
            </a:r>
          </a:p>
          <a:p>
            <a:r>
              <a:rPr lang="en-US" sz="1400" dirty="0"/>
              <a:t>These screens help with </a:t>
            </a:r>
          </a:p>
          <a:p>
            <a:pPr marL="171450" indent="-171450">
              <a:buFont typeface="Arial" panose="020B0604020202020204" pitchFamily="34" charset="0"/>
              <a:buChar char="•"/>
            </a:pPr>
            <a:r>
              <a:rPr lang="en-US" sz="1400" dirty="0"/>
              <a:t>Clinical decision making such as to determine threshold of clinical significance and need more diagnostic assessment. </a:t>
            </a:r>
          </a:p>
        </p:txBody>
      </p:sp>
      <p:sp>
        <p:nvSpPr>
          <p:cNvPr id="4" name="Slide Number Placeholder 3"/>
          <p:cNvSpPr>
            <a:spLocks noGrp="1"/>
          </p:cNvSpPr>
          <p:nvPr>
            <p:ph type="sldNum" sz="quarter" idx="10"/>
          </p:nvPr>
        </p:nvSpPr>
        <p:spPr/>
        <p:txBody>
          <a:bodyPr/>
          <a:lstStyle/>
          <a:p>
            <a:fld id="{B43E5B6F-70B3-4450-B7F3-DAA62068F54B}" type="slidenum">
              <a:rPr lang="en-US" smtClean="0"/>
              <a:t>14</a:t>
            </a:fld>
            <a:endParaRPr lang="en-US"/>
          </a:p>
        </p:txBody>
      </p:sp>
    </p:spTree>
    <p:extLst>
      <p:ext uri="{BB962C8B-B14F-4D97-AF65-F5344CB8AC3E}">
        <p14:creationId xmlns:p14="http://schemas.microsoft.com/office/powerpoint/2010/main" val="1806372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3E5B6F-70B3-4450-B7F3-DAA62068F54B}" type="slidenum">
              <a:rPr lang="en-US" smtClean="0"/>
              <a:t>15</a:t>
            </a:fld>
            <a:endParaRPr lang="en-US"/>
          </a:p>
        </p:txBody>
      </p:sp>
    </p:spTree>
    <p:extLst>
      <p:ext uri="{BB962C8B-B14F-4D97-AF65-F5344CB8AC3E}">
        <p14:creationId xmlns:p14="http://schemas.microsoft.com/office/powerpoint/2010/main" val="31158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If further assessment is needed and agreed upon by the patient/client and comprehensive biopsychosocial should follow. </a:t>
            </a:r>
          </a:p>
          <a:p>
            <a:endParaRPr lang="en-US" sz="1400" dirty="0"/>
          </a:p>
          <a:p>
            <a:r>
              <a:rPr lang="en-US" sz="1400" dirty="0"/>
              <a:t>This process is in collaboration with the individual, family, significant others to encourage informed decision making. </a:t>
            </a:r>
          </a:p>
        </p:txBody>
      </p:sp>
      <p:sp>
        <p:nvSpPr>
          <p:cNvPr id="4" name="Slide Number Placeholder 3"/>
          <p:cNvSpPr>
            <a:spLocks noGrp="1"/>
          </p:cNvSpPr>
          <p:nvPr>
            <p:ph type="sldNum" sz="quarter" idx="10"/>
          </p:nvPr>
        </p:nvSpPr>
        <p:spPr/>
        <p:txBody>
          <a:bodyPr/>
          <a:lstStyle/>
          <a:p>
            <a:fld id="{B43E5B6F-70B3-4450-B7F3-DAA62068F54B}" type="slidenum">
              <a:rPr lang="en-US" smtClean="0"/>
              <a:t>16</a:t>
            </a:fld>
            <a:endParaRPr lang="en-US"/>
          </a:p>
        </p:txBody>
      </p:sp>
    </p:spTree>
    <p:extLst>
      <p:ext uri="{BB962C8B-B14F-4D97-AF65-F5344CB8AC3E}">
        <p14:creationId xmlns:p14="http://schemas.microsoft.com/office/powerpoint/2010/main" val="2839863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Assessment is updated and ongoing throughout the continuum of care: </a:t>
            </a:r>
          </a:p>
          <a:p>
            <a:pPr marL="171450" indent="-171450">
              <a:buFont typeface="Arial" panose="020B0604020202020204" pitchFamily="34" charset="0"/>
              <a:buChar char="•"/>
            </a:pPr>
            <a:r>
              <a:rPr lang="en-US" sz="1400" dirty="0"/>
              <a:t>Person Centered </a:t>
            </a:r>
          </a:p>
          <a:p>
            <a:pPr marL="171450" indent="-171450">
              <a:buFont typeface="Arial" panose="020B0604020202020204" pitchFamily="34" charset="0"/>
              <a:buChar char="•"/>
            </a:pPr>
            <a:r>
              <a:rPr lang="en-US" sz="1400" dirty="0"/>
              <a:t>Family Centered </a:t>
            </a:r>
          </a:p>
          <a:p>
            <a:pPr marL="171450" indent="-171450">
              <a:buFont typeface="Arial" panose="020B0604020202020204" pitchFamily="34" charset="0"/>
              <a:buChar char="•"/>
            </a:pPr>
            <a:r>
              <a:rPr lang="en-US" sz="1400" dirty="0"/>
              <a:t>Diagnostic </a:t>
            </a:r>
          </a:p>
          <a:p>
            <a:pPr marL="171450" indent="-171450">
              <a:buFont typeface="Arial" panose="020B0604020202020204" pitchFamily="34" charset="0"/>
              <a:buChar char="•"/>
            </a:pPr>
            <a:r>
              <a:rPr lang="en-US" sz="1400" dirty="0"/>
              <a:t>Informs the treatment planning process </a:t>
            </a:r>
          </a:p>
          <a:p>
            <a:pPr marL="171450" indent="-171450">
              <a:buFont typeface="Arial" panose="020B0604020202020204" pitchFamily="34" charset="0"/>
              <a:buChar char="•"/>
            </a:pPr>
            <a:r>
              <a:rPr lang="en-US" sz="1400" dirty="0"/>
              <a:t>Endorsed by consumer </a:t>
            </a:r>
          </a:p>
          <a:p>
            <a:pPr marL="171450" indent="-171450">
              <a:buFont typeface="Arial" panose="020B0604020202020204" pitchFamily="34" charset="0"/>
              <a:buChar char="•"/>
            </a:pPr>
            <a:r>
              <a:rPr lang="en-US" sz="1400" dirty="0"/>
              <a:t>Consultation with primary care </a:t>
            </a:r>
          </a:p>
        </p:txBody>
      </p:sp>
      <p:sp>
        <p:nvSpPr>
          <p:cNvPr id="4" name="Slide Number Placeholder 3"/>
          <p:cNvSpPr>
            <a:spLocks noGrp="1"/>
          </p:cNvSpPr>
          <p:nvPr>
            <p:ph type="sldNum" sz="quarter" idx="10"/>
          </p:nvPr>
        </p:nvSpPr>
        <p:spPr/>
        <p:txBody>
          <a:bodyPr/>
          <a:lstStyle/>
          <a:p>
            <a:fld id="{B43E5B6F-70B3-4450-B7F3-DAA62068F54B}" type="slidenum">
              <a:rPr lang="en-US" smtClean="0"/>
              <a:t>17</a:t>
            </a:fld>
            <a:endParaRPr lang="en-US"/>
          </a:p>
        </p:txBody>
      </p:sp>
    </p:spTree>
    <p:extLst>
      <p:ext uri="{BB962C8B-B14F-4D97-AF65-F5344CB8AC3E}">
        <p14:creationId xmlns:p14="http://schemas.microsoft.com/office/powerpoint/2010/main" val="346459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Must be updated every 90 days, but per NAC 458 must be updated as clinical indicated utilizing ASAM or LOCUS.  </a:t>
            </a:r>
            <a:endParaRPr lang="en-US" dirty="0"/>
          </a:p>
        </p:txBody>
      </p:sp>
      <p:sp>
        <p:nvSpPr>
          <p:cNvPr id="4" name="Slide Number Placeholder 3"/>
          <p:cNvSpPr>
            <a:spLocks noGrp="1"/>
          </p:cNvSpPr>
          <p:nvPr>
            <p:ph type="sldNum" sz="quarter" idx="10"/>
          </p:nvPr>
        </p:nvSpPr>
        <p:spPr/>
        <p:txBody>
          <a:bodyPr/>
          <a:lstStyle/>
          <a:p>
            <a:fld id="{B43E5B6F-70B3-4450-B7F3-DAA62068F54B}" type="slidenum">
              <a:rPr lang="en-US" smtClean="0"/>
              <a:t>18</a:t>
            </a:fld>
            <a:endParaRPr lang="en-US"/>
          </a:p>
        </p:txBody>
      </p:sp>
    </p:spTree>
    <p:extLst>
      <p:ext uri="{BB962C8B-B14F-4D97-AF65-F5344CB8AC3E}">
        <p14:creationId xmlns:p14="http://schemas.microsoft.com/office/powerpoint/2010/main" val="4433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Diagnosis </a:t>
            </a:r>
          </a:p>
          <a:p>
            <a:pPr marL="171450" indent="-171450">
              <a:buFont typeface="Arial" panose="020B0604020202020204" pitchFamily="34" charset="0"/>
              <a:buChar char="•"/>
            </a:pPr>
            <a:r>
              <a:rPr lang="en-US" sz="1400" dirty="0"/>
              <a:t>Source of referral </a:t>
            </a:r>
          </a:p>
          <a:p>
            <a:pPr marL="171450" indent="-171450">
              <a:buFont typeface="Arial" panose="020B0604020202020204" pitchFamily="34" charset="0"/>
              <a:buChar char="•"/>
            </a:pPr>
            <a:r>
              <a:rPr lang="en-US" sz="1400" dirty="0"/>
              <a:t>Reason for seeking services </a:t>
            </a:r>
          </a:p>
          <a:p>
            <a:pPr marL="171450" indent="-171450">
              <a:buFont typeface="Arial" panose="020B0604020202020204" pitchFamily="34" charset="0"/>
              <a:buChar char="•"/>
            </a:pPr>
            <a:r>
              <a:rPr lang="en-US" sz="1400" dirty="0"/>
              <a:t>ID immediate needs per diagnosis </a:t>
            </a:r>
          </a:p>
        </p:txBody>
      </p:sp>
      <p:sp>
        <p:nvSpPr>
          <p:cNvPr id="4" name="Slide Number Placeholder 3"/>
          <p:cNvSpPr>
            <a:spLocks noGrp="1"/>
          </p:cNvSpPr>
          <p:nvPr>
            <p:ph type="sldNum" sz="quarter" idx="10"/>
          </p:nvPr>
        </p:nvSpPr>
        <p:spPr/>
        <p:txBody>
          <a:bodyPr/>
          <a:lstStyle/>
          <a:p>
            <a:fld id="{B43E5B6F-70B3-4450-B7F3-DAA62068F54B}" type="slidenum">
              <a:rPr lang="en-US" smtClean="0"/>
              <a:t>19</a:t>
            </a:fld>
            <a:endParaRPr lang="en-US"/>
          </a:p>
        </p:txBody>
      </p:sp>
    </p:spTree>
    <p:extLst>
      <p:ext uri="{BB962C8B-B14F-4D97-AF65-F5344CB8AC3E}">
        <p14:creationId xmlns:p14="http://schemas.microsoft.com/office/powerpoint/2010/main" val="153574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3E5B6F-70B3-4450-B7F3-DAA62068F54B}" type="slidenum">
              <a:rPr lang="en-US" smtClean="0"/>
              <a:t>2</a:t>
            </a:fld>
            <a:endParaRPr lang="en-US"/>
          </a:p>
        </p:txBody>
      </p:sp>
    </p:spTree>
    <p:extLst>
      <p:ext uri="{BB962C8B-B14F-4D97-AF65-F5344CB8AC3E}">
        <p14:creationId xmlns:p14="http://schemas.microsoft.com/office/powerpoint/2010/main" val="1532446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List of prescriptions and over the counter medications/supplements/herbal/drug allergies </a:t>
            </a:r>
          </a:p>
          <a:p>
            <a:pPr marL="171450" indent="-171450">
              <a:buFont typeface="Arial" panose="020B0604020202020204" pitchFamily="34" charset="0"/>
              <a:buChar char="•"/>
            </a:pPr>
            <a:r>
              <a:rPr lang="en-US" sz="1400" dirty="0"/>
              <a:t>Substances taking </a:t>
            </a:r>
          </a:p>
          <a:p>
            <a:pPr marL="171450" indent="-171450">
              <a:buFont typeface="Arial" panose="020B0604020202020204" pitchFamily="34" charset="0"/>
              <a:buChar char="•"/>
            </a:pPr>
            <a:r>
              <a:rPr lang="en-US" sz="1400" dirty="0"/>
              <a:t>Risk to self and others </a:t>
            </a:r>
          </a:p>
          <a:p>
            <a:pPr marL="171450" indent="-171450">
              <a:buFont typeface="Arial" panose="020B0604020202020204" pitchFamily="34" charset="0"/>
              <a:buChar char="•"/>
            </a:pPr>
            <a:r>
              <a:rPr lang="en-US" sz="1400" dirty="0"/>
              <a:t>Other safety concerns (i.e. domestic violence) </a:t>
            </a:r>
          </a:p>
          <a:p>
            <a:pPr marL="171450" indent="-171450">
              <a:buFont typeface="Arial" panose="020B0604020202020204" pitchFamily="34" charset="0"/>
              <a:buChar char="•"/>
            </a:pPr>
            <a:r>
              <a:rPr lang="en-US" sz="1400" dirty="0"/>
              <a:t>Medical care (referrals as appropriate) </a:t>
            </a:r>
          </a:p>
          <a:p>
            <a:pPr marL="171450" indent="-171450">
              <a:buFont typeface="Arial" panose="020B0604020202020204" pitchFamily="34" charset="0"/>
              <a:buChar char="•"/>
            </a:pPr>
            <a:r>
              <a:rPr lang="en-US" sz="1400" dirty="0"/>
              <a:t>Member of arm forces? </a:t>
            </a:r>
          </a:p>
        </p:txBody>
      </p:sp>
      <p:sp>
        <p:nvSpPr>
          <p:cNvPr id="4" name="Slide Number Placeholder 3"/>
          <p:cNvSpPr>
            <a:spLocks noGrp="1"/>
          </p:cNvSpPr>
          <p:nvPr>
            <p:ph type="sldNum" sz="quarter" idx="10"/>
          </p:nvPr>
        </p:nvSpPr>
        <p:spPr/>
        <p:txBody>
          <a:bodyPr/>
          <a:lstStyle/>
          <a:p>
            <a:fld id="{B43E5B6F-70B3-4450-B7F3-DAA62068F54B}" type="slidenum">
              <a:rPr lang="en-US" smtClean="0"/>
              <a:t>20</a:t>
            </a:fld>
            <a:endParaRPr lang="en-US"/>
          </a:p>
        </p:txBody>
      </p:sp>
    </p:spTree>
    <p:extLst>
      <p:ext uri="{BB962C8B-B14F-4D97-AF65-F5344CB8AC3E}">
        <p14:creationId xmlns:p14="http://schemas.microsoft.com/office/powerpoint/2010/main" val="358311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factors: </a:t>
            </a:r>
          </a:p>
          <a:p>
            <a:pPr marL="171450" indent="-171450">
              <a:buFont typeface="Arial" panose="020B0604020202020204" pitchFamily="34" charset="0"/>
              <a:buChar char="•"/>
            </a:pPr>
            <a:r>
              <a:rPr lang="en-US" dirty="0"/>
              <a:t>Onset of symptoms </a:t>
            </a:r>
          </a:p>
          <a:p>
            <a:pPr marL="171450" indent="-171450">
              <a:buFont typeface="Arial" panose="020B0604020202020204" pitchFamily="34" charset="0"/>
              <a:buChar char="•"/>
            </a:pPr>
            <a:r>
              <a:rPr lang="en-US" dirty="0"/>
              <a:t>Severity of symptoms </a:t>
            </a:r>
          </a:p>
          <a:p>
            <a:pPr marL="171450" indent="-171450">
              <a:buFont typeface="Arial" panose="020B0604020202020204" pitchFamily="34" charset="0"/>
              <a:buChar char="•"/>
            </a:pPr>
            <a:r>
              <a:rPr lang="en-US" dirty="0"/>
              <a:t>Circumstances leading up to initiation</a:t>
            </a:r>
          </a:p>
          <a:p>
            <a:r>
              <a:rPr lang="en-US" dirty="0"/>
              <a:t>Psychosocial Evaluation </a:t>
            </a:r>
          </a:p>
          <a:p>
            <a:pPr marL="171450" indent="-171450">
              <a:buFont typeface="Arial" panose="020B0604020202020204" pitchFamily="34" charset="0"/>
              <a:buChar char="•"/>
            </a:pPr>
            <a:r>
              <a:rPr lang="en-US" dirty="0"/>
              <a:t>Housing</a:t>
            </a:r>
          </a:p>
          <a:p>
            <a:pPr marL="171450" indent="-171450">
              <a:buFont typeface="Arial" panose="020B0604020202020204" pitchFamily="34" charset="0"/>
              <a:buChar char="•"/>
            </a:pPr>
            <a:r>
              <a:rPr lang="en-US" dirty="0"/>
              <a:t>Vocational </a:t>
            </a:r>
          </a:p>
          <a:p>
            <a:pPr marL="171450" indent="-171450">
              <a:buFont typeface="Arial" panose="020B0604020202020204" pitchFamily="34" charset="0"/>
              <a:buChar char="•"/>
            </a:pPr>
            <a:r>
              <a:rPr lang="en-US" dirty="0"/>
              <a:t>Education </a:t>
            </a:r>
          </a:p>
          <a:p>
            <a:pPr marL="171450" indent="-171450">
              <a:buFont typeface="Arial" panose="020B0604020202020204" pitchFamily="34" charset="0"/>
              <a:buChar char="•"/>
            </a:pPr>
            <a:r>
              <a:rPr lang="en-US" dirty="0"/>
              <a:t>Support </a:t>
            </a:r>
          </a:p>
          <a:p>
            <a:pPr marL="171450" indent="-171450">
              <a:buFont typeface="Arial" panose="020B0604020202020204" pitchFamily="34" charset="0"/>
              <a:buChar char="•"/>
            </a:pPr>
            <a:r>
              <a:rPr lang="en-US" dirty="0"/>
              <a:t>Legal </a:t>
            </a:r>
          </a:p>
          <a:p>
            <a:pPr marL="171450" indent="-171450">
              <a:buFont typeface="Arial" panose="020B0604020202020204" pitchFamily="34" charset="0"/>
              <a:buChar char="•"/>
            </a:pPr>
            <a:r>
              <a:rPr lang="en-US" dirty="0"/>
              <a:t>Insurance status </a:t>
            </a:r>
          </a:p>
          <a:p>
            <a:pPr marL="171450" indent="-171450">
              <a:buFont typeface="Arial" panose="020B0604020202020204" pitchFamily="34" charset="0"/>
              <a:buChar char="•"/>
            </a:pPr>
            <a:r>
              <a:rPr lang="en-US" dirty="0"/>
              <a:t>Behavioral health history </a:t>
            </a:r>
          </a:p>
          <a:p>
            <a:pPr marL="171450" indent="-171450">
              <a:buFont typeface="Arial" panose="020B0604020202020204" pitchFamily="34" charset="0"/>
              <a:buChar char="•"/>
            </a:pPr>
            <a:r>
              <a:rPr lang="en-US" dirty="0"/>
              <a:t>Previous interventions </a:t>
            </a:r>
          </a:p>
          <a:p>
            <a:r>
              <a:rPr lang="en-US" dirty="0"/>
              <a:t>Diagnostic Assessment  </a:t>
            </a:r>
          </a:p>
          <a:p>
            <a:pPr marL="171450" indent="-171450">
              <a:buFont typeface="Arial" panose="020B0604020202020204" pitchFamily="34" charset="0"/>
              <a:buChar char="•"/>
            </a:pPr>
            <a:r>
              <a:rPr lang="en-US" dirty="0"/>
              <a:t>Mental status </a:t>
            </a:r>
          </a:p>
          <a:p>
            <a:pPr marL="171450" indent="-171450">
              <a:buFont typeface="Arial" panose="020B0604020202020204" pitchFamily="34" charset="0"/>
              <a:buChar char="•"/>
            </a:pPr>
            <a:r>
              <a:rPr lang="en-US" dirty="0"/>
              <a:t>Mental health </a:t>
            </a:r>
          </a:p>
          <a:p>
            <a:pPr marL="171450" indent="-171450">
              <a:buFont typeface="Arial" panose="020B0604020202020204" pitchFamily="34" charset="0"/>
              <a:buChar char="•"/>
            </a:pPr>
            <a:r>
              <a:rPr lang="en-US" dirty="0"/>
              <a:t>Substance use </a:t>
            </a:r>
          </a:p>
          <a:p>
            <a:pPr marL="171450" indent="-171450">
              <a:buFont typeface="Arial" panose="020B0604020202020204" pitchFamily="34" charset="0"/>
              <a:buChar char="•"/>
            </a:pPr>
            <a:r>
              <a:rPr lang="en-US" dirty="0"/>
              <a:t>Medical needs </a:t>
            </a:r>
          </a:p>
          <a:p>
            <a:pPr marL="171450" indent="-171450">
              <a:buFont typeface="Arial" panose="020B0604020202020204" pitchFamily="34" charset="0"/>
              <a:buChar char="•"/>
            </a:pPr>
            <a:endParaRPr lang="en-US" dirty="0"/>
          </a:p>
          <a:p>
            <a:r>
              <a:rPr lang="en-US" dirty="0"/>
              <a:t> </a:t>
            </a:r>
          </a:p>
        </p:txBody>
      </p:sp>
      <p:sp>
        <p:nvSpPr>
          <p:cNvPr id="4" name="Slide Number Placeholder 3"/>
          <p:cNvSpPr>
            <a:spLocks noGrp="1"/>
          </p:cNvSpPr>
          <p:nvPr>
            <p:ph type="sldNum" sz="quarter" idx="10"/>
          </p:nvPr>
        </p:nvSpPr>
        <p:spPr/>
        <p:txBody>
          <a:bodyPr/>
          <a:lstStyle/>
          <a:p>
            <a:fld id="{B43E5B6F-70B3-4450-B7F3-DAA62068F54B}" type="slidenum">
              <a:rPr lang="en-US" smtClean="0"/>
              <a:t>21</a:t>
            </a:fld>
            <a:endParaRPr lang="en-US"/>
          </a:p>
        </p:txBody>
      </p:sp>
    </p:spTree>
    <p:extLst>
      <p:ext uri="{BB962C8B-B14F-4D97-AF65-F5344CB8AC3E}">
        <p14:creationId xmlns:p14="http://schemas.microsoft.com/office/powerpoint/2010/main" val="456797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638674"/>
            <a:ext cx="5575300" cy="3629025"/>
          </a:xfrm>
        </p:spPr>
        <p:txBody>
          <a:bodyPr/>
          <a:lstStyle/>
          <a:p>
            <a:r>
              <a:rPr lang="en-US" sz="1400" dirty="0"/>
              <a:t>Other factors continued: </a:t>
            </a:r>
          </a:p>
          <a:p>
            <a:pPr marL="171450" indent="-171450">
              <a:buFont typeface="Arial" panose="020B0604020202020204" pitchFamily="34" charset="0"/>
              <a:buChar char="•"/>
            </a:pPr>
            <a:r>
              <a:rPr lang="en-US" sz="1400" dirty="0"/>
              <a:t>Immediate risk </a:t>
            </a:r>
          </a:p>
          <a:p>
            <a:pPr marL="171450" indent="-171450">
              <a:buFont typeface="Arial" panose="020B0604020202020204" pitchFamily="34" charset="0"/>
              <a:buChar char="•"/>
            </a:pPr>
            <a:r>
              <a:rPr lang="en-US" sz="1400" dirty="0"/>
              <a:t>Basic competency/cognitive impairment</a:t>
            </a:r>
          </a:p>
          <a:p>
            <a:pPr marL="171450" indent="-171450">
              <a:buFont typeface="Arial" panose="020B0604020202020204" pitchFamily="34" charset="0"/>
              <a:buChar char="•"/>
            </a:pPr>
            <a:r>
              <a:rPr lang="en-US" sz="1400" dirty="0"/>
              <a:t>Drug Profile</a:t>
            </a:r>
          </a:p>
          <a:p>
            <a:pPr marL="628650" lvl="1" indent="-171450">
              <a:buFont typeface="Arial" panose="020B0604020202020204" pitchFamily="34" charset="0"/>
              <a:buChar char="•"/>
            </a:pPr>
            <a:r>
              <a:rPr lang="en-US" sz="1400" dirty="0"/>
              <a:t>Prescriptions </a:t>
            </a:r>
          </a:p>
          <a:p>
            <a:pPr marL="628650" lvl="1" indent="-171450">
              <a:buFont typeface="Arial" panose="020B0604020202020204" pitchFamily="34" charset="0"/>
              <a:buChar char="•"/>
            </a:pPr>
            <a:r>
              <a:rPr lang="en-US" sz="1400" dirty="0"/>
              <a:t>Over the counter </a:t>
            </a:r>
          </a:p>
          <a:p>
            <a:pPr marL="628650" lvl="1" indent="-171450">
              <a:buFont typeface="Arial" panose="020B0604020202020204" pitchFamily="34" charset="0"/>
              <a:buChar char="•"/>
            </a:pPr>
            <a:r>
              <a:rPr lang="en-US" sz="1400" dirty="0"/>
              <a:t>Herbal remedies </a:t>
            </a:r>
          </a:p>
          <a:p>
            <a:pPr marL="628650" lvl="1" indent="-171450">
              <a:buFont typeface="Arial" panose="020B0604020202020204" pitchFamily="34" charset="0"/>
              <a:buChar char="•"/>
            </a:pPr>
            <a:r>
              <a:rPr lang="en-US" sz="1400" dirty="0"/>
              <a:t>Other substances  </a:t>
            </a:r>
          </a:p>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B43E5B6F-70B3-4450-B7F3-DAA62068F54B}" type="slidenum">
              <a:rPr lang="en-US" smtClean="0"/>
              <a:t>22</a:t>
            </a:fld>
            <a:endParaRPr lang="en-US"/>
          </a:p>
        </p:txBody>
      </p:sp>
    </p:spTree>
    <p:extLst>
      <p:ext uri="{BB962C8B-B14F-4D97-AF65-F5344CB8AC3E}">
        <p14:creationId xmlns:p14="http://schemas.microsoft.com/office/powerpoint/2010/main" val="1588786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Attitudes/behaviors/cultural &amp; environmental factors </a:t>
            </a:r>
          </a:p>
          <a:p>
            <a:pPr marL="171450" indent="-171450">
              <a:buFont typeface="Arial" panose="020B0604020202020204" pitchFamily="34" charset="0"/>
              <a:buChar char="•"/>
            </a:pPr>
            <a:r>
              <a:rPr lang="en-US" sz="1400" dirty="0"/>
              <a:t>Strengths</a:t>
            </a:r>
          </a:p>
          <a:p>
            <a:pPr marL="171450" indent="-171450">
              <a:buFont typeface="Arial" panose="020B0604020202020204" pitchFamily="34" charset="0"/>
              <a:buChar char="•"/>
            </a:pPr>
            <a:r>
              <a:rPr lang="en-US" sz="1400" dirty="0"/>
              <a:t>Pregnancy/parenting status </a:t>
            </a:r>
          </a:p>
          <a:p>
            <a:endParaRPr lang="en-US" dirty="0"/>
          </a:p>
          <a:p>
            <a:endParaRPr lang="en-US" dirty="0"/>
          </a:p>
        </p:txBody>
      </p:sp>
      <p:sp>
        <p:nvSpPr>
          <p:cNvPr id="4" name="Slide Number Placeholder 3"/>
          <p:cNvSpPr>
            <a:spLocks noGrp="1"/>
          </p:cNvSpPr>
          <p:nvPr>
            <p:ph type="sldNum" sz="quarter" idx="10"/>
          </p:nvPr>
        </p:nvSpPr>
        <p:spPr/>
        <p:txBody>
          <a:bodyPr/>
          <a:lstStyle/>
          <a:p>
            <a:fld id="{B43E5B6F-70B3-4450-B7F3-DAA62068F54B}" type="slidenum">
              <a:rPr lang="en-US" smtClean="0"/>
              <a:t>23</a:t>
            </a:fld>
            <a:endParaRPr lang="en-US"/>
          </a:p>
        </p:txBody>
      </p:sp>
    </p:spTree>
    <p:extLst>
      <p:ext uri="{BB962C8B-B14F-4D97-AF65-F5344CB8AC3E}">
        <p14:creationId xmlns:p14="http://schemas.microsoft.com/office/powerpoint/2010/main" val="3887430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Additional Factors: </a:t>
            </a:r>
          </a:p>
          <a:p>
            <a:pPr marL="171450" indent="-171450">
              <a:buFont typeface="Arial" panose="020B0604020202020204" pitchFamily="34" charset="0"/>
              <a:buChar char="•"/>
            </a:pPr>
            <a:r>
              <a:rPr lang="en-US" sz="1400" dirty="0"/>
              <a:t>Assessment of Need</a:t>
            </a:r>
          </a:p>
          <a:p>
            <a:pPr marL="628650" lvl="1" indent="-171450">
              <a:buFont typeface="Arial" panose="020B0604020202020204" pitchFamily="34" charset="0"/>
              <a:buChar char="•"/>
            </a:pPr>
            <a:r>
              <a:rPr lang="en-US" sz="1400" dirty="0"/>
              <a:t>Peers</a:t>
            </a:r>
          </a:p>
          <a:p>
            <a:pPr marL="628650" lvl="1" indent="-171450">
              <a:buFont typeface="Arial" panose="020B0604020202020204" pitchFamily="34" charset="0"/>
              <a:buChar char="•"/>
            </a:pPr>
            <a:r>
              <a:rPr lang="en-US" sz="1400" dirty="0"/>
              <a:t>Family/caregiver </a:t>
            </a:r>
          </a:p>
          <a:p>
            <a:pPr marL="628650" lvl="1" indent="-171450">
              <a:buFont typeface="Arial" panose="020B0604020202020204" pitchFamily="34" charset="0"/>
              <a:buChar char="•"/>
            </a:pPr>
            <a:r>
              <a:rPr lang="en-US" sz="1400" dirty="0"/>
              <a:t>TCM </a:t>
            </a:r>
          </a:p>
          <a:p>
            <a:pPr marL="628650" lvl="1" indent="-171450">
              <a:buFont typeface="Arial" panose="020B0604020202020204" pitchFamily="34" charset="0"/>
              <a:buChar char="•"/>
            </a:pPr>
            <a:r>
              <a:rPr lang="en-US" sz="1400" dirty="0"/>
              <a:t>Psych Rehab</a:t>
            </a:r>
          </a:p>
          <a:p>
            <a:pPr marL="628650" lvl="1" indent="-171450">
              <a:buFont typeface="Arial" panose="020B0604020202020204" pitchFamily="34" charset="0"/>
              <a:buChar char="•"/>
            </a:pPr>
            <a:r>
              <a:rPr lang="en-US" sz="1400" dirty="0"/>
              <a:t>Limited English Proficiency  or Linguistic services (LER)</a:t>
            </a:r>
          </a:p>
          <a:p>
            <a:pPr marL="171450" indent="-171450">
              <a:buFont typeface="Arial" panose="020B0604020202020204" pitchFamily="34" charset="0"/>
              <a:buChar char="•"/>
            </a:pPr>
            <a:r>
              <a:rPr lang="en-US" sz="1400" dirty="0"/>
              <a:t>Social Service Needs </a:t>
            </a:r>
          </a:p>
          <a:p>
            <a:pPr marL="628650" lvl="1" indent="-171450">
              <a:buFont typeface="Arial" panose="020B0604020202020204" pitchFamily="34" charset="0"/>
              <a:buChar char="•"/>
            </a:pPr>
            <a:r>
              <a:rPr lang="en-US" sz="1400" dirty="0"/>
              <a:t>Pediatric consumers </a:t>
            </a:r>
          </a:p>
          <a:p>
            <a:pPr marL="628650" lvl="1" indent="-171450">
              <a:buFont typeface="Arial" panose="020B0604020202020204" pitchFamily="34" charset="0"/>
              <a:buChar char="•"/>
            </a:pPr>
            <a:r>
              <a:rPr lang="en-US" sz="1400" dirty="0"/>
              <a:t>Child welfare, etc.  </a:t>
            </a:r>
          </a:p>
          <a:p>
            <a:pPr lvl="1"/>
            <a:endParaRPr lang="en-US" dirty="0"/>
          </a:p>
        </p:txBody>
      </p:sp>
      <p:sp>
        <p:nvSpPr>
          <p:cNvPr id="4" name="Slide Number Placeholder 3"/>
          <p:cNvSpPr>
            <a:spLocks noGrp="1"/>
          </p:cNvSpPr>
          <p:nvPr>
            <p:ph type="sldNum" sz="quarter" idx="10"/>
          </p:nvPr>
        </p:nvSpPr>
        <p:spPr/>
        <p:txBody>
          <a:bodyPr/>
          <a:lstStyle/>
          <a:p>
            <a:fld id="{B43E5B6F-70B3-4450-B7F3-DAA62068F54B}" type="slidenum">
              <a:rPr lang="en-US" smtClean="0"/>
              <a:t>24</a:t>
            </a:fld>
            <a:endParaRPr lang="en-US"/>
          </a:p>
        </p:txBody>
      </p:sp>
    </p:spTree>
    <p:extLst>
      <p:ext uri="{BB962C8B-B14F-4D97-AF65-F5344CB8AC3E}">
        <p14:creationId xmlns:p14="http://schemas.microsoft.com/office/powerpoint/2010/main" val="1843504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Key Health Indicators </a:t>
            </a:r>
          </a:p>
          <a:p>
            <a:pPr marL="171450" indent="-171450">
              <a:buFont typeface="Arial" panose="020B0604020202020204" pitchFamily="34" charset="0"/>
              <a:buChar char="•"/>
            </a:pPr>
            <a:r>
              <a:rPr lang="en-US" sz="1400" dirty="0"/>
              <a:t>Primary care screening </a:t>
            </a:r>
          </a:p>
          <a:p>
            <a:pPr marL="171450" indent="-171450">
              <a:buFont typeface="Arial" panose="020B0604020202020204" pitchFamily="34" charset="0"/>
              <a:buChar char="•"/>
            </a:pPr>
            <a:r>
              <a:rPr lang="en-US" sz="1400" dirty="0"/>
              <a:t>Physical exam or</a:t>
            </a:r>
          </a:p>
          <a:p>
            <a:pPr marL="171450" indent="-171450">
              <a:buFont typeface="Arial" panose="020B0604020202020204" pitchFamily="34" charset="0"/>
              <a:buChar char="•"/>
            </a:pPr>
            <a:r>
              <a:rPr lang="en-US" sz="1400" dirty="0"/>
              <a:t>Referral of client to primary care provider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Remember releases </a:t>
            </a:r>
          </a:p>
        </p:txBody>
      </p:sp>
      <p:sp>
        <p:nvSpPr>
          <p:cNvPr id="4" name="Slide Number Placeholder 3"/>
          <p:cNvSpPr>
            <a:spLocks noGrp="1"/>
          </p:cNvSpPr>
          <p:nvPr>
            <p:ph type="sldNum" sz="quarter" idx="10"/>
          </p:nvPr>
        </p:nvSpPr>
        <p:spPr/>
        <p:txBody>
          <a:bodyPr/>
          <a:lstStyle/>
          <a:p>
            <a:fld id="{B43E5B6F-70B3-4450-B7F3-DAA62068F54B}" type="slidenum">
              <a:rPr lang="en-US" smtClean="0"/>
              <a:t>25</a:t>
            </a:fld>
            <a:endParaRPr lang="en-US"/>
          </a:p>
        </p:txBody>
      </p:sp>
    </p:spTree>
    <p:extLst>
      <p:ext uri="{BB962C8B-B14F-4D97-AF65-F5344CB8AC3E}">
        <p14:creationId xmlns:p14="http://schemas.microsoft.com/office/powerpoint/2010/main" val="1182021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5B6F-70B3-4450-B7F3-DAA62068F54B}" type="slidenum">
              <a:rPr lang="en-US" smtClean="0"/>
              <a:t>26</a:t>
            </a:fld>
            <a:endParaRPr lang="en-US"/>
          </a:p>
        </p:txBody>
      </p:sp>
    </p:spTree>
    <p:extLst>
      <p:ext uri="{BB962C8B-B14F-4D97-AF65-F5344CB8AC3E}">
        <p14:creationId xmlns:p14="http://schemas.microsoft.com/office/powerpoint/2010/main" val="3059134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5B6F-70B3-4450-B7F3-DAA62068F54B}" type="slidenum">
              <a:rPr lang="en-US" smtClean="0"/>
              <a:t>27</a:t>
            </a:fld>
            <a:endParaRPr lang="en-US"/>
          </a:p>
        </p:txBody>
      </p:sp>
    </p:spTree>
    <p:extLst>
      <p:ext uri="{BB962C8B-B14F-4D97-AF65-F5344CB8AC3E}">
        <p14:creationId xmlns:p14="http://schemas.microsoft.com/office/powerpoint/2010/main" val="2904449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5B6F-70B3-4450-B7F3-DAA62068F54B}" type="slidenum">
              <a:rPr lang="en-US" smtClean="0"/>
              <a:t>28</a:t>
            </a:fld>
            <a:endParaRPr lang="en-US"/>
          </a:p>
        </p:txBody>
      </p:sp>
    </p:spTree>
    <p:extLst>
      <p:ext uri="{BB962C8B-B14F-4D97-AF65-F5344CB8AC3E}">
        <p14:creationId xmlns:p14="http://schemas.microsoft.com/office/powerpoint/2010/main" val="2325202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3E5B6F-70B3-4450-B7F3-DAA62068F54B}" type="slidenum">
              <a:rPr lang="en-US" smtClean="0"/>
              <a:t>29</a:t>
            </a:fld>
            <a:endParaRPr lang="en-US"/>
          </a:p>
        </p:txBody>
      </p:sp>
    </p:spTree>
    <p:extLst>
      <p:ext uri="{BB962C8B-B14F-4D97-AF65-F5344CB8AC3E}">
        <p14:creationId xmlns:p14="http://schemas.microsoft.com/office/powerpoint/2010/main" val="191588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5B6F-70B3-4450-B7F3-DAA62068F54B}" type="slidenum">
              <a:rPr lang="en-US" smtClean="0"/>
              <a:t>3</a:t>
            </a:fld>
            <a:endParaRPr lang="en-US"/>
          </a:p>
        </p:txBody>
      </p:sp>
    </p:spTree>
    <p:extLst>
      <p:ext uri="{BB962C8B-B14F-4D97-AF65-F5344CB8AC3E}">
        <p14:creationId xmlns:p14="http://schemas.microsoft.com/office/powerpoint/2010/main" val="402466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0050" y="4400549"/>
            <a:ext cx="6057900" cy="3990975"/>
          </a:xfrm>
        </p:spPr>
        <p:txBody>
          <a:bodyPr/>
          <a:lstStyle/>
          <a:p>
            <a:endParaRPr lang="en-US" dirty="0"/>
          </a:p>
          <a:p>
            <a:r>
              <a:rPr lang="en-US" dirty="0"/>
              <a:t>The first 2 Editions of ASAM had a standard rating scale of Low, Moderate, and High for each dimension with an overall rating of Low, Moderate, or High.  </a:t>
            </a:r>
          </a:p>
          <a:p>
            <a:endParaRPr lang="en-US" dirty="0"/>
          </a:p>
          <a:p>
            <a:r>
              <a:rPr lang="en-US" dirty="0"/>
              <a:t>The 3</a:t>
            </a:r>
            <a:r>
              <a:rPr lang="en-US" baseline="30000" dirty="0"/>
              <a:t>rd</a:t>
            </a:r>
            <a:r>
              <a:rPr lang="en-US" dirty="0"/>
              <a:t> Edition now has a 0-4 scale for each dimension and an overall rating of Low, Moderate, or High.  See the chart on Page 57 for what this looks like.  This scale comes along side the DSM 5 Substance Use Disorder Scale and provides a check and balance when reviewing both scales.  It provides some inter-rater reliability you might say. </a:t>
            </a:r>
          </a:p>
          <a:p>
            <a:endParaRPr lang="en-US" dirty="0"/>
          </a:p>
          <a:p>
            <a:r>
              <a:rPr lang="en-US" dirty="0"/>
              <a:t>For example if the client meets 4 of the 11 criteria for a  moderate substance use disorder, but your ASAM scale is in the 1 range in each dimension and low overall, this really doesn’t match your DSM criteria.  </a:t>
            </a:r>
          </a:p>
          <a:p>
            <a:endParaRPr lang="en-US" dirty="0"/>
          </a:p>
          <a:p>
            <a:r>
              <a:rPr lang="en-US" dirty="0"/>
              <a:t>Remember, ASAM is not a mathematical equation, 2+2 may equal 4, but often 2+2 equals 5 or 3.  One dimension can change everything.  For example a client may have a risk rating of 1-2 on D1-5, but a 3 or 4 on D-6 environment due to domestic violence or someone in the house actively using.  In this case, the client may be appropriate for a Level 3 placement.   </a:t>
            </a:r>
          </a:p>
          <a:p>
            <a:endParaRPr lang="en-US" dirty="0"/>
          </a:p>
          <a:p>
            <a:r>
              <a:rPr lang="en-US" dirty="0"/>
              <a:t>Also, keep in mind that the Risk Rating definitions we are about to go over that are listed on page 57 are not detailed so remember to use the more detailed descriptions starting on Pg 74 for those more complicated situations as it can be helpful.</a:t>
            </a:r>
            <a:endParaRPr lang="en-US" b="1" i="1" u="sng" dirty="0">
              <a:solidFill>
                <a:srgbClr val="FF0000"/>
              </a:solidFill>
            </a:endParaRPr>
          </a:p>
        </p:txBody>
      </p:sp>
      <p:sp>
        <p:nvSpPr>
          <p:cNvPr id="4" name="Slide Number Placeholder 3"/>
          <p:cNvSpPr>
            <a:spLocks noGrp="1"/>
          </p:cNvSpPr>
          <p:nvPr>
            <p:ph type="sldNum" sz="quarter" idx="10"/>
          </p:nvPr>
        </p:nvSpPr>
        <p:spPr/>
        <p:txBody>
          <a:bodyPr/>
          <a:lstStyle/>
          <a:p>
            <a:fld id="{EF5054DE-A93C-46F1-A6E9-713C3F962C4B}" type="slidenum">
              <a:rPr lang="en-US" smtClean="0"/>
              <a:t>30</a:t>
            </a:fld>
            <a:endParaRPr lang="en-US" dirty="0"/>
          </a:p>
        </p:txBody>
      </p:sp>
    </p:spTree>
    <p:extLst>
      <p:ext uri="{BB962C8B-B14F-4D97-AF65-F5344CB8AC3E}">
        <p14:creationId xmlns:p14="http://schemas.microsoft.com/office/powerpoint/2010/main" val="1759824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client that receives a 0 risk per a dimension and an overall rating of low, are probably not meeting criteria for treatment services or if they’ve been in treatment and they are appropriate for discharge from the program due to successful completion of their goals.  Also keep in mind that a client showing 0 risk and low rating may still be appropriate for Level 0.5 Early Intervention services depending on their circumstances.</a:t>
            </a:r>
          </a:p>
          <a:p>
            <a:endParaRPr lang="en-US" dirty="0"/>
          </a:p>
          <a:p>
            <a:r>
              <a:rPr lang="en-US" dirty="0"/>
              <a:t>With this said a client may have a 0 rating on Dimension 2, Biomedical, but ratings of 2 or more in other Dimensions.  Obviously this client is appropriate for treatment and not ready for discharge.  </a:t>
            </a:r>
          </a:p>
          <a:p>
            <a:endParaRPr lang="en-US" dirty="0"/>
          </a:p>
          <a:p>
            <a:r>
              <a:rPr lang="en-US" dirty="0"/>
              <a:t>Read slide</a:t>
            </a:r>
          </a:p>
        </p:txBody>
      </p:sp>
      <p:sp>
        <p:nvSpPr>
          <p:cNvPr id="4" name="Slide Number Placeholder 3"/>
          <p:cNvSpPr>
            <a:spLocks noGrp="1"/>
          </p:cNvSpPr>
          <p:nvPr>
            <p:ph type="sldNum" sz="quarter" idx="10"/>
          </p:nvPr>
        </p:nvSpPr>
        <p:spPr/>
        <p:txBody>
          <a:bodyPr/>
          <a:lstStyle/>
          <a:p>
            <a:fld id="{EF5054DE-A93C-46F1-A6E9-713C3F962C4B}" type="slidenum">
              <a:rPr lang="en-US" smtClean="0"/>
              <a:t>31</a:t>
            </a:fld>
            <a:endParaRPr lang="en-US" dirty="0"/>
          </a:p>
        </p:txBody>
      </p:sp>
    </p:spTree>
    <p:extLst>
      <p:ext uri="{BB962C8B-B14F-4D97-AF65-F5344CB8AC3E}">
        <p14:creationId xmlns:p14="http://schemas.microsoft.com/office/powerpoint/2010/main" val="3645296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 ratings of 1-4 roughly follow the 4 ASAM Levels of care.  Dr. Mee-Lee I believe was siding on the side of safety and caution in the following risk rating descriptions.  Generally a client that scores in the 1 range across the board with an overall rating of low is most appropriate for Level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descriptions as stated after providing the above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5054DE-A93C-46F1-A6E9-713C3F962C4B}" type="slidenum">
              <a:rPr lang="en-US" smtClean="0"/>
              <a:t>32</a:t>
            </a:fld>
            <a:endParaRPr lang="en-US" dirty="0"/>
          </a:p>
        </p:txBody>
      </p:sp>
    </p:spTree>
    <p:extLst>
      <p:ext uri="{BB962C8B-B14F-4D97-AF65-F5344CB8AC3E}">
        <p14:creationId xmlns:p14="http://schemas.microsoft.com/office/powerpoint/2010/main" val="1605608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 rating 2 generally coincides with Level 2.1 or 2.5 services.  Again, a rating of 3 in just 1 Dimension could change the recommendation to a higher level of care, as mentioned earlier.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end you need to use sound clinical judgement understanding that human behavior is grey, not black and white, so you're not going to get that perfect rating score that says the client needs exactly this or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descriptions.  </a:t>
            </a:r>
          </a:p>
        </p:txBody>
      </p:sp>
      <p:sp>
        <p:nvSpPr>
          <p:cNvPr id="4" name="Slide Number Placeholder 3"/>
          <p:cNvSpPr>
            <a:spLocks noGrp="1"/>
          </p:cNvSpPr>
          <p:nvPr>
            <p:ph type="sldNum" sz="quarter" idx="10"/>
          </p:nvPr>
        </p:nvSpPr>
        <p:spPr/>
        <p:txBody>
          <a:bodyPr/>
          <a:lstStyle/>
          <a:p>
            <a:fld id="{EF5054DE-A93C-46F1-A6E9-713C3F962C4B}" type="slidenum">
              <a:rPr lang="en-US" smtClean="0"/>
              <a:t>33</a:t>
            </a:fld>
            <a:endParaRPr lang="en-US" dirty="0"/>
          </a:p>
        </p:txBody>
      </p:sp>
    </p:spTree>
    <p:extLst>
      <p:ext uri="{BB962C8B-B14F-4D97-AF65-F5344CB8AC3E}">
        <p14:creationId xmlns:p14="http://schemas.microsoft.com/office/powerpoint/2010/main" val="1678982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 Rating 3 generally is congruent with Level 3.1, 3.5 or 3.7.  </a:t>
            </a:r>
            <a:r>
              <a:rPr lang="en-US" b="1" dirty="0"/>
              <a:t>This is where I think the description may overstate the need for higher levels of service.  </a:t>
            </a:r>
            <a:r>
              <a:rPr lang="en-US" dirty="0"/>
              <a:t>When you hear  terms serious or near imminent danger, you start to think Level 3.7 or Level 4.  This may not be practical as the Block Grant and Medicaid may not pay for Levels 3.7 and 4 because these levels of service are inpatient.   </a:t>
            </a:r>
            <a:r>
              <a:rPr lang="en-US" i="0" u="none" dirty="0"/>
              <a:t>However in Vermont the agencies implement extra supports within Level 3.5 so placing a client within this residential service may be very appropriate.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defRPr/>
            </a:pPr>
            <a:r>
              <a:rPr lang="en-US" dirty="0"/>
              <a:t>Remember the Pirate Code, </a:t>
            </a:r>
            <a:r>
              <a:rPr lang="en-US" i="1" dirty="0"/>
              <a:t>The Code is more what you'd call guidelines than actual rules.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descriptions.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EF5054DE-A93C-46F1-A6E9-713C3F962C4B}" type="slidenum">
              <a:rPr lang="en-US" smtClean="0"/>
              <a:t>34</a:t>
            </a:fld>
            <a:endParaRPr lang="en-US" dirty="0"/>
          </a:p>
        </p:txBody>
      </p:sp>
    </p:spTree>
    <p:extLst>
      <p:ext uri="{BB962C8B-B14F-4D97-AF65-F5344CB8AC3E}">
        <p14:creationId xmlns:p14="http://schemas.microsoft.com/office/powerpoint/2010/main" val="3307930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 rating 4, </a:t>
            </a:r>
            <a:r>
              <a:rPr lang="en-US" b="1" dirty="0"/>
              <a:t>per the definition </a:t>
            </a:r>
            <a:r>
              <a:rPr lang="en-US" dirty="0"/>
              <a:t>is congruent with an inpatient psychiatric hospital.  </a:t>
            </a:r>
            <a:br>
              <a:rPr lang="en-US" dirty="0"/>
            </a:br>
            <a:br>
              <a:rPr lang="en-US" dirty="0"/>
            </a:br>
            <a:r>
              <a:rPr lang="en-US" dirty="0"/>
              <a:t>If a client rates a 4 in one or two dimensions, that doesn’t necessarily mean the client needs Level 4, </a:t>
            </a:r>
            <a:r>
              <a:rPr lang="en-US" b="1" dirty="0"/>
              <a:t>the client could be sufficiently treated in Level 3.7 or possibly even a 3.5. </a:t>
            </a:r>
            <a:r>
              <a:rPr lang="en-US" dirty="0"/>
              <a:t> Again, use your clinical expertise and staff with your supervisor and other colleagues.   Side with safety though.  Think client’s best interest always</a:t>
            </a:r>
            <a:r>
              <a:rPr lang="en-US" i="0" u="none" dirty="0"/>
              <a:t>.  Again here within Vermont’s system a Level 3.5 may be a suitable option depending on the additional supports an agency has implemented and the specific needs of the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 4 would normally be a for-profit psych hospital or the state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block grant probably isn’t going pay for this.  </a:t>
            </a:r>
          </a:p>
        </p:txBody>
      </p:sp>
      <p:sp>
        <p:nvSpPr>
          <p:cNvPr id="4" name="Slide Number Placeholder 3"/>
          <p:cNvSpPr>
            <a:spLocks noGrp="1"/>
          </p:cNvSpPr>
          <p:nvPr>
            <p:ph type="sldNum" sz="quarter" idx="10"/>
          </p:nvPr>
        </p:nvSpPr>
        <p:spPr/>
        <p:txBody>
          <a:bodyPr/>
          <a:lstStyle/>
          <a:p>
            <a:fld id="{EF5054DE-A93C-46F1-A6E9-713C3F962C4B}" type="slidenum">
              <a:rPr lang="en-US" smtClean="0"/>
              <a:t>35</a:t>
            </a:fld>
            <a:endParaRPr lang="en-US" dirty="0"/>
          </a:p>
        </p:txBody>
      </p:sp>
    </p:spTree>
    <p:extLst>
      <p:ext uri="{BB962C8B-B14F-4D97-AF65-F5344CB8AC3E}">
        <p14:creationId xmlns:p14="http://schemas.microsoft.com/office/powerpoint/2010/main" val="1818544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550" y="4400549"/>
            <a:ext cx="6477000" cy="4371975"/>
          </a:xfrm>
        </p:spPr>
        <p:txBody>
          <a:bodyPr/>
          <a:lstStyle/>
          <a:p>
            <a:r>
              <a:rPr lang="en-US" dirty="0"/>
              <a:t>Go through each of the criteria.  </a:t>
            </a:r>
          </a:p>
          <a:p>
            <a:r>
              <a:rPr lang="en-US" dirty="0"/>
              <a:t>Depending on your Agency you can either plan to address this in the Progress Notes, Treatment Plan Review document or in a specific ASAM Form.  We do not want to get caught up in ‘where’ you document the CS / Transfer Criteria, we want you to focus on the content.</a:t>
            </a:r>
          </a:p>
          <a:p>
            <a:endParaRPr lang="en-US" dirty="0"/>
          </a:p>
          <a:p>
            <a:r>
              <a:rPr lang="en-US" dirty="0"/>
              <a:t>First Bullet:  The idea here is that goals are developed for the level of care the client is currently in.  We’re looking for substantial completion of goals with sustained attainment.   If the client is making progress, but has not accomplished stated goals, the client should remain in the current level of care.  It is important to make sure goals are realistic and time limited for this process to be effective for the client.  </a:t>
            </a:r>
          </a:p>
          <a:p>
            <a:endParaRPr lang="en-US" dirty="0"/>
          </a:p>
          <a:p>
            <a:r>
              <a:rPr lang="en-US" dirty="0"/>
              <a:t>Second  Bullet.  The focus of the second bullet is to determine if the client has the capacity (coping skills if you like) to make progress in current level of care.  We’re looking to determine that the client is not decompensating  to the point the current level of care (dosage of intensity) is not enough for them to be successful.  The engagement and energy is appropriate for the level of care they’re in.  </a:t>
            </a:r>
          </a:p>
          <a:p>
            <a:endParaRPr lang="en-US" dirty="0"/>
          </a:p>
          <a:p>
            <a:r>
              <a:rPr lang="en-US" dirty="0"/>
              <a:t>Third Bullet.  Here we’re monitoring how effective the client is dealing with new problems that always come up in treatment, such as a divorce, loss of job, a traffic accident on the way to group etc..  There may be an existing problem that has gotten work while in treatment.  There may have been relationship conflict when the client entered treatment but it’s gotten worse because the client is doing better, but the family is not dealing with their own issues.  Also, the client may have a level  of craving coming in to treatment, but now those cravings have intensified.  The question here is, does the current level of care address effectively these new problems or intensification?  </a:t>
            </a:r>
          </a:p>
          <a:p>
            <a:endParaRPr lang="en-US" dirty="0"/>
          </a:p>
          <a:p>
            <a:endParaRPr lang="en-US" dirty="0"/>
          </a:p>
        </p:txBody>
      </p:sp>
      <p:sp>
        <p:nvSpPr>
          <p:cNvPr id="4" name="Slide Number Placeholder 3"/>
          <p:cNvSpPr>
            <a:spLocks noGrp="1"/>
          </p:cNvSpPr>
          <p:nvPr>
            <p:ph type="sldNum" sz="quarter" idx="10"/>
          </p:nvPr>
        </p:nvSpPr>
        <p:spPr/>
        <p:txBody>
          <a:bodyPr/>
          <a:lstStyle/>
          <a:p>
            <a:fld id="{EF5054DE-A93C-46F1-A6E9-713C3F962C4B}" type="slidenum">
              <a:rPr lang="en-US" smtClean="0"/>
              <a:t>36</a:t>
            </a:fld>
            <a:endParaRPr lang="en-US" dirty="0"/>
          </a:p>
        </p:txBody>
      </p:sp>
    </p:spTree>
    <p:extLst>
      <p:ext uri="{BB962C8B-B14F-4D97-AF65-F5344CB8AC3E}">
        <p14:creationId xmlns:p14="http://schemas.microsoft.com/office/powerpoint/2010/main" val="2874984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dirty="0"/>
              <a:t>Go through each of the criteria.  The idea here is to discuss when a client needs more intense services, thus needing a higher level of care or the client has successfully completed their goals and have shown consistent stability at the current level of care thus a  lower level of care is merited.  </a:t>
            </a:r>
          </a:p>
        </p:txBody>
      </p:sp>
      <p:sp>
        <p:nvSpPr>
          <p:cNvPr id="4" name="Slide Number Placeholder 3"/>
          <p:cNvSpPr>
            <a:spLocks noGrp="1"/>
          </p:cNvSpPr>
          <p:nvPr>
            <p:ph type="sldNum" sz="quarter" idx="10"/>
          </p:nvPr>
        </p:nvSpPr>
        <p:spPr/>
        <p:txBody>
          <a:bodyPr/>
          <a:lstStyle/>
          <a:p>
            <a:fld id="{EF5054DE-A93C-46F1-A6E9-713C3F962C4B}" type="slidenum">
              <a:rPr lang="en-US" smtClean="0"/>
              <a:t>37</a:t>
            </a:fld>
            <a:endParaRPr lang="en-US" dirty="0"/>
          </a:p>
        </p:txBody>
      </p:sp>
    </p:spTree>
    <p:extLst>
      <p:ext uri="{BB962C8B-B14F-4D97-AF65-F5344CB8AC3E}">
        <p14:creationId xmlns:p14="http://schemas.microsoft.com/office/powerpoint/2010/main" val="3557562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Appropriately licensed clinician practicing within their scope of work </a:t>
            </a:r>
          </a:p>
          <a:p>
            <a:pPr marL="171450" indent="-171450">
              <a:buFont typeface="Arial" panose="020B0604020202020204" pitchFamily="34" charset="0"/>
              <a:buChar char="•"/>
            </a:pPr>
            <a:r>
              <a:rPr lang="en-US" sz="1400" dirty="0"/>
              <a:t>Additional questions related to mental status and functioning </a:t>
            </a:r>
          </a:p>
          <a:p>
            <a:pPr marL="171450" indent="-171450">
              <a:buFont typeface="Arial" panose="020B0604020202020204" pitchFamily="34" charset="0"/>
              <a:buChar char="•"/>
            </a:pPr>
            <a:r>
              <a:rPr lang="en-US" sz="1400" dirty="0"/>
              <a:t>Threshold of significance (Normal expression verses maladaptive or pathological expression. </a:t>
            </a:r>
          </a:p>
          <a:p>
            <a:pPr marL="171450" indent="-171450">
              <a:buFont typeface="Arial" panose="020B0604020202020204" pitchFamily="34" charset="0"/>
              <a:buChar char="•"/>
            </a:pPr>
            <a:r>
              <a:rPr lang="en-US" sz="1400" dirty="0"/>
              <a:t>DSM 5 diagnosis </a:t>
            </a:r>
          </a:p>
          <a:p>
            <a:pPr marL="628650" lvl="1" indent="-171450">
              <a:buFont typeface="Arial" panose="020B0604020202020204" pitchFamily="34" charset="0"/>
              <a:buChar char="•"/>
            </a:pPr>
            <a:r>
              <a:rPr lang="en-US" sz="1400" dirty="0"/>
              <a:t>Documented criteria with specific client centered examples for each criteria met, i.e. Depression, Sleep disturbance as evidence by the client averaging 2-3 hours a sleep a night for the last 30 days.  </a:t>
            </a:r>
          </a:p>
        </p:txBody>
      </p:sp>
      <p:sp>
        <p:nvSpPr>
          <p:cNvPr id="4" name="Slide Number Placeholder 3"/>
          <p:cNvSpPr>
            <a:spLocks noGrp="1"/>
          </p:cNvSpPr>
          <p:nvPr>
            <p:ph type="sldNum" sz="quarter" idx="10"/>
          </p:nvPr>
        </p:nvSpPr>
        <p:spPr/>
        <p:txBody>
          <a:bodyPr/>
          <a:lstStyle/>
          <a:p>
            <a:fld id="{B43E5B6F-70B3-4450-B7F3-DAA62068F54B}" type="slidenum">
              <a:rPr lang="en-US" smtClean="0"/>
              <a:t>38</a:t>
            </a:fld>
            <a:endParaRPr lang="en-US"/>
          </a:p>
        </p:txBody>
      </p:sp>
    </p:spTree>
    <p:extLst>
      <p:ext uri="{BB962C8B-B14F-4D97-AF65-F5344CB8AC3E}">
        <p14:creationId xmlns:p14="http://schemas.microsoft.com/office/powerpoint/2010/main" val="1455852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WHODAS 2.0 is helpful in determining the clients ability to function  in their environment.  It extremely helpful in developing an integrated treatment plan with the client.  The WHODAS covers the following areas and focuses on the last 30 days related to each area. </a:t>
            </a:r>
          </a:p>
          <a:p>
            <a:pPr marL="285750" indent="-285750">
              <a:buFont typeface="Arial" panose="020B0604020202020204" pitchFamily="34" charset="0"/>
              <a:buChar char="•"/>
            </a:pPr>
            <a:r>
              <a:rPr lang="en-US" sz="1400" dirty="0"/>
              <a:t>Understanding and communicating </a:t>
            </a:r>
          </a:p>
          <a:p>
            <a:pPr marL="285750" indent="-285750">
              <a:buFont typeface="Arial" panose="020B0604020202020204" pitchFamily="34" charset="0"/>
              <a:buChar char="•"/>
            </a:pPr>
            <a:r>
              <a:rPr lang="en-US" sz="1400" dirty="0"/>
              <a:t>Getting around </a:t>
            </a:r>
          </a:p>
          <a:p>
            <a:pPr marL="285750" indent="-285750">
              <a:buFont typeface="Arial" panose="020B0604020202020204" pitchFamily="34" charset="0"/>
              <a:buChar char="•"/>
            </a:pPr>
            <a:r>
              <a:rPr lang="en-US" sz="1400" dirty="0"/>
              <a:t>Self-care </a:t>
            </a:r>
          </a:p>
          <a:p>
            <a:pPr marL="285750" indent="-285750">
              <a:buFont typeface="Arial" panose="020B0604020202020204" pitchFamily="34" charset="0"/>
              <a:buChar char="•"/>
            </a:pPr>
            <a:r>
              <a:rPr lang="en-US" sz="1400" dirty="0"/>
              <a:t>Getting along with people </a:t>
            </a:r>
          </a:p>
          <a:p>
            <a:pPr marL="285750" indent="-285750">
              <a:buFont typeface="Arial" panose="020B0604020202020204" pitchFamily="34" charset="0"/>
              <a:buChar char="•"/>
            </a:pPr>
            <a:r>
              <a:rPr lang="en-US" sz="1400" dirty="0"/>
              <a:t>Life activities </a:t>
            </a:r>
          </a:p>
          <a:p>
            <a:pPr marL="285750" indent="-285750">
              <a:buFont typeface="Arial" panose="020B0604020202020204" pitchFamily="34" charset="0"/>
              <a:buChar char="•"/>
            </a:pPr>
            <a:r>
              <a:rPr lang="en-US" sz="1400" dirty="0"/>
              <a:t>Because of your health condition, in the past 30 days, how much difficulty did you have in: </a:t>
            </a:r>
          </a:p>
          <a:p>
            <a:pPr marL="285750" indent="-285750">
              <a:buFont typeface="Arial" panose="020B0604020202020204" pitchFamily="34" charset="0"/>
              <a:buChar char="•"/>
            </a:pPr>
            <a:r>
              <a:rPr lang="en-US" sz="1400" dirty="0"/>
              <a:t>Participation in society  </a:t>
            </a:r>
          </a:p>
        </p:txBody>
      </p:sp>
      <p:sp>
        <p:nvSpPr>
          <p:cNvPr id="4" name="Slide Number Placeholder 3"/>
          <p:cNvSpPr>
            <a:spLocks noGrp="1"/>
          </p:cNvSpPr>
          <p:nvPr>
            <p:ph type="sldNum" sz="quarter" idx="10"/>
          </p:nvPr>
        </p:nvSpPr>
        <p:spPr/>
        <p:txBody>
          <a:bodyPr/>
          <a:lstStyle/>
          <a:p>
            <a:fld id="{B43E5B6F-70B3-4450-B7F3-DAA62068F54B}" type="slidenum">
              <a:rPr lang="en-US" smtClean="0"/>
              <a:t>39</a:t>
            </a:fld>
            <a:endParaRPr lang="en-US"/>
          </a:p>
        </p:txBody>
      </p:sp>
    </p:spTree>
    <p:extLst>
      <p:ext uri="{BB962C8B-B14F-4D97-AF65-F5344CB8AC3E}">
        <p14:creationId xmlns:p14="http://schemas.microsoft.com/office/powerpoint/2010/main" val="104101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5B6F-70B3-4450-B7F3-DAA62068F54B}" type="slidenum">
              <a:rPr lang="en-US" smtClean="0"/>
              <a:t>4</a:t>
            </a:fld>
            <a:endParaRPr lang="en-US"/>
          </a:p>
        </p:txBody>
      </p:sp>
    </p:spTree>
    <p:extLst>
      <p:ext uri="{BB962C8B-B14F-4D97-AF65-F5344CB8AC3E}">
        <p14:creationId xmlns:p14="http://schemas.microsoft.com/office/powerpoint/2010/main" val="855337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Differential Diagnosis </a:t>
            </a:r>
          </a:p>
        </p:txBody>
      </p:sp>
      <p:sp>
        <p:nvSpPr>
          <p:cNvPr id="4" name="Slide Number Placeholder 3"/>
          <p:cNvSpPr>
            <a:spLocks noGrp="1"/>
          </p:cNvSpPr>
          <p:nvPr>
            <p:ph type="sldNum" sz="quarter" idx="10"/>
          </p:nvPr>
        </p:nvSpPr>
        <p:spPr/>
        <p:txBody>
          <a:bodyPr/>
          <a:lstStyle/>
          <a:p>
            <a:fld id="{B43E5B6F-70B3-4450-B7F3-DAA62068F54B}" type="slidenum">
              <a:rPr lang="en-US" smtClean="0"/>
              <a:t>40</a:t>
            </a:fld>
            <a:endParaRPr lang="en-US"/>
          </a:p>
        </p:txBody>
      </p:sp>
    </p:spTree>
    <p:extLst>
      <p:ext uri="{BB962C8B-B14F-4D97-AF65-F5344CB8AC3E}">
        <p14:creationId xmlns:p14="http://schemas.microsoft.com/office/powerpoint/2010/main" val="2865234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a:t>Taken in larger amounts over a longer than period of time. You said you were going to the bar and have 2 drinks, but once you got there the 2 drinks turned into 6 drinks.  </a:t>
            </a:r>
          </a:p>
          <a:p>
            <a:pPr marL="228600" indent="-228600">
              <a:buAutoNum type="arabicPeriod"/>
            </a:pPr>
            <a:r>
              <a:rPr lang="en-US" sz="1200" dirty="0"/>
              <a:t>Persistent desire to cut down or regulate.  You have a self awareness that you have a problem and it is bothering you emotionally so you desire to cut down or regulate your use. </a:t>
            </a:r>
          </a:p>
          <a:p>
            <a:pPr marL="228600" indent="-228600">
              <a:buAutoNum type="arabicPeriod"/>
            </a:pPr>
            <a:r>
              <a:rPr lang="en-US" sz="1200" dirty="0"/>
              <a:t>Daily activities revolve around use.  You make sure you have plenty of alcohol available at the house, on vacation etc..  You know where the best liquor story is and you make sure it’s on your route home.  You make sure your pot is ready to go before you go to bed, so when you wake you can smoke it immediately.  You will go out of the way to purchase the substances even though it makes you late to work or takes away from work you need to accomplish like mowing the lawn.</a:t>
            </a:r>
          </a:p>
          <a:p>
            <a:pPr marL="228600" indent="-228600">
              <a:buAutoNum type="arabicPeriod"/>
            </a:pPr>
            <a:r>
              <a:rPr lang="en-US" sz="1200" dirty="0"/>
              <a:t>Craving is persistence.  You have persistence desire to use, you think about is constantly, you day dream about how good it is going to make you feel when you take it.  </a:t>
            </a:r>
          </a:p>
          <a:p>
            <a:endParaRPr lang="en-US" dirty="0"/>
          </a:p>
        </p:txBody>
      </p:sp>
      <p:sp>
        <p:nvSpPr>
          <p:cNvPr id="4" name="Slide Number Placeholder 3"/>
          <p:cNvSpPr>
            <a:spLocks noGrp="1"/>
          </p:cNvSpPr>
          <p:nvPr>
            <p:ph type="sldNum" sz="quarter" idx="10"/>
          </p:nvPr>
        </p:nvSpPr>
        <p:spPr/>
        <p:txBody>
          <a:bodyPr/>
          <a:lstStyle/>
          <a:p>
            <a:fld id="{D7FF3626-401E-4D0E-95BC-302A4355A7FE}" type="slidenum">
              <a:rPr lang="en-US" smtClean="0"/>
              <a:t>41</a:t>
            </a:fld>
            <a:endParaRPr lang="en-US" dirty="0"/>
          </a:p>
        </p:txBody>
      </p:sp>
    </p:spTree>
    <p:extLst>
      <p:ext uri="{BB962C8B-B14F-4D97-AF65-F5344CB8AC3E}">
        <p14:creationId xmlns:p14="http://schemas.microsoft.com/office/powerpoint/2010/main" val="538538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5. Failure to meet major role obligations.  You show up late to work because of a hangover the night before.  You forget to pick up the kids after school because you’re high and lost track of time.  You go to the bar for 2 hours after work 3 days a week which results in a divorce due to marital discord.  </a:t>
            </a:r>
          </a:p>
          <a:p>
            <a:r>
              <a:rPr lang="en-US" sz="1200" dirty="0"/>
              <a:t>6. Continued use despite interpersonal and social problems.  You get angry when you drink which results in verbal and/or physical fights.  You have conflicts with people at work related to work performance due to your substance use.  The drug has become you focal point and if anyone tries to mess with this, conflict ensues.  </a:t>
            </a:r>
          </a:p>
          <a:p>
            <a:r>
              <a:rPr lang="en-US" sz="1200" dirty="0"/>
              <a:t>7. Social, occupational and recreational activities are impacted.  Your social circle becomes smaller and smaller, you drink alone, you don’t golf as much you don’t play on the softball team, you stop exercising etc.. </a:t>
            </a:r>
          </a:p>
          <a:p>
            <a:endParaRPr lang="en-US" dirty="0"/>
          </a:p>
        </p:txBody>
      </p:sp>
      <p:sp>
        <p:nvSpPr>
          <p:cNvPr id="4" name="Slide Number Placeholder 3"/>
          <p:cNvSpPr>
            <a:spLocks noGrp="1"/>
          </p:cNvSpPr>
          <p:nvPr>
            <p:ph type="sldNum" sz="quarter" idx="10"/>
          </p:nvPr>
        </p:nvSpPr>
        <p:spPr/>
        <p:txBody>
          <a:bodyPr/>
          <a:lstStyle/>
          <a:p>
            <a:fld id="{D7FF3626-401E-4D0E-95BC-302A4355A7FE}" type="slidenum">
              <a:rPr lang="en-US" smtClean="0"/>
              <a:t>42</a:t>
            </a:fld>
            <a:endParaRPr lang="en-US" dirty="0"/>
          </a:p>
        </p:txBody>
      </p:sp>
    </p:spTree>
    <p:extLst>
      <p:ext uri="{BB962C8B-B14F-4D97-AF65-F5344CB8AC3E}">
        <p14:creationId xmlns:p14="http://schemas.microsoft.com/office/powerpoint/2010/main" val="3561492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8. Use in hazardous situations.  You operate machinery while high such as an automobile, chain saw, fork lift.  You fall off ladder trimming a tree while intoxicated.  You drive your boat up on the beach.  You hit a jet skier at the lake because you’re impaired. </a:t>
            </a:r>
          </a:p>
          <a:p>
            <a:r>
              <a:rPr lang="en-US" sz="1200" dirty="0"/>
              <a:t>9. Known physical and psychological problems due to substance use.   You have a compromised liver or kidney, you have heart disease and the use of meth is putting further strain on your cardiovascular condition.  You have symptoms of depression and self medicate with alcohol which is a depressant that intensifies the depression and may lead to suicidal thoughts.   </a:t>
            </a:r>
          </a:p>
          <a:p>
            <a:endParaRPr lang="en-US" dirty="0"/>
          </a:p>
          <a:p>
            <a:endParaRPr lang="en-US" dirty="0"/>
          </a:p>
        </p:txBody>
      </p:sp>
      <p:sp>
        <p:nvSpPr>
          <p:cNvPr id="4" name="Slide Number Placeholder 3"/>
          <p:cNvSpPr>
            <a:spLocks noGrp="1"/>
          </p:cNvSpPr>
          <p:nvPr>
            <p:ph type="sldNum" sz="quarter" idx="10"/>
          </p:nvPr>
        </p:nvSpPr>
        <p:spPr/>
        <p:txBody>
          <a:bodyPr/>
          <a:lstStyle/>
          <a:p>
            <a:fld id="{D7FF3626-401E-4D0E-95BC-302A4355A7FE}" type="slidenum">
              <a:rPr lang="en-US" smtClean="0"/>
              <a:t>43</a:t>
            </a:fld>
            <a:endParaRPr lang="en-US" dirty="0"/>
          </a:p>
        </p:txBody>
      </p:sp>
    </p:spTree>
    <p:extLst>
      <p:ext uri="{BB962C8B-B14F-4D97-AF65-F5344CB8AC3E}">
        <p14:creationId xmlns:p14="http://schemas.microsoft.com/office/powerpoint/2010/main" val="276440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Tolerance: You need more of a substance to get high and to stave off withdrawal.  </a:t>
            </a:r>
          </a:p>
          <a:p>
            <a:endParaRPr lang="en-US" sz="1200" dirty="0"/>
          </a:p>
          <a:p>
            <a:r>
              <a:rPr lang="en-US" sz="1200" dirty="0"/>
              <a:t>Withdrawal:  If you cut down or eliminate a substance you experience uncomfortable emotional and physical symptoms.  </a:t>
            </a:r>
          </a:p>
          <a:p>
            <a:endParaRPr lang="en-US" dirty="0"/>
          </a:p>
        </p:txBody>
      </p:sp>
      <p:sp>
        <p:nvSpPr>
          <p:cNvPr id="4" name="Slide Number Placeholder 3"/>
          <p:cNvSpPr>
            <a:spLocks noGrp="1"/>
          </p:cNvSpPr>
          <p:nvPr>
            <p:ph type="sldNum" sz="quarter" idx="10"/>
          </p:nvPr>
        </p:nvSpPr>
        <p:spPr/>
        <p:txBody>
          <a:bodyPr/>
          <a:lstStyle/>
          <a:p>
            <a:fld id="{D7FF3626-401E-4D0E-95BC-302A4355A7FE}" type="slidenum">
              <a:rPr lang="en-US" smtClean="0"/>
              <a:t>44</a:t>
            </a:fld>
            <a:endParaRPr lang="en-US" dirty="0"/>
          </a:p>
        </p:txBody>
      </p:sp>
    </p:spTree>
    <p:extLst>
      <p:ext uri="{BB962C8B-B14F-4D97-AF65-F5344CB8AC3E}">
        <p14:creationId xmlns:p14="http://schemas.microsoft.com/office/powerpoint/2010/main" val="3734771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F3626-401E-4D0E-95BC-302A4355A7FE}" type="slidenum">
              <a:rPr lang="en-US" smtClean="0"/>
              <a:t>45</a:t>
            </a:fld>
            <a:endParaRPr lang="en-US" dirty="0"/>
          </a:p>
        </p:txBody>
      </p:sp>
    </p:spTree>
    <p:extLst>
      <p:ext uri="{BB962C8B-B14F-4D97-AF65-F5344CB8AC3E}">
        <p14:creationId xmlns:p14="http://schemas.microsoft.com/office/powerpoint/2010/main" val="133839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3E5B6F-70B3-4450-B7F3-DAA62068F54B}" type="slidenum">
              <a:rPr lang="en-US" smtClean="0"/>
              <a:t>46</a:t>
            </a:fld>
            <a:endParaRPr lang="en-US"/>
          </a:p>
        </p:txBody>
      </p:sp>
    </p:spTree>
    <p:extLst>
      <p:ext uri="{BB962C8B-B14F-4D97-AF65-F5344CB8AC3E}">
        <p14:creationId xmlns:p14="http://schemas.microsoft.com/office/powerpoint/2010/main" val="4023872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writing treatment plan goals, start with DSM 5 Criteria.  For example.</a:t>
            </a:r>
          </a:p>
          <a:p>
            <a:endParaRPr lang="en-US" dirty="0"/>
          </a:p>
          <a:p>
            <a:r>
              <a:rPr lang="en-US" dirty="0"/>
              <a:t>Depression: Sleep Disturbance.  Client will increase the number of hours of sleep each night from 3 to 6 within the next 30 days.  </a:t>
            </a:r>
          </a:p>
          <a:p>
            <a:endParaRPr lang="en-US" dirty="0"/>
          </a:p>
          <a:p>
            <a:r>
              <a:rPr lang="en-US" dirty="0"/>
              <a:t>Opioid Use Disorder.  Client will join and participate in an recovery oriented softball league by April 30, 2019. </a:t>
            </a:r>
          </a:p>
          <a:p>
            <a:endParaRPr lang="en-US" dirty="0"/>
          </a:p>
          <a:p>
            <a:r>
              <a:rPr lang="en-US" dirty="0"/>
              <a:t>Alcohol Use: The client will not drink alcohol for the next 2 weeks.  </a:t>
            </a:r>
          </a:p>
          <a:p>
            <a:endParaRPr lang="en-US" dirty="0"/>
          </a:p>
          <a:p>
            <a:endParaRPr lang="en-US" dirty="0"/>
          </a:p>
        </p:txBody>
      </p:sp>
      <p:sp>
        <p:nvSpPr>
          <p:cNvPr id="4" name="Slide Number Placeholder 3"/>
          <p:cNvSpPr>
            <a:spLocks noGrp="1"/>
          </p:cNvSpPr>
          <p:nvPr>
            <p:ph type="sldNum" sz="quarter" idx="10"/>
          </p:nvPr>
        </p:nvSpPr>
        <p:spPr/>
        <p:txBody>
          <a:bodyPr/>
          <a:lstStyle/>
          <a:p>
            <a:fld id="{B43E5B6F-70B3-4450-B7F3-DAA62068F54B}" type="slidenum">
              <a:rPr lang="en-US" smtClean="0"/>
              <a:t>47</a:t>
            </a:fld>
            <a:endParaRPr lang="en-US"/>
          </a:p>
        </p:txBody>
      </p:sp>
    </p:spTree>
    <p:extLst>
      <p:ext uri="{BB962C8B-B14F-4D97-AF65-F5344CB8AC3E}">
        <p14:creationId xmlns:p14="http://schemas.microsoft.com/office/powerpoint/2010/main" val="1317548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3E5B6F-70B3-4450-B7F3-DAA62068F54B}" type="slidenum">
              <a:rPr lang="en-US" smtClean="0"/>
              <a:t>48</a:t>
            </a:fld>
            <a:endParaRPr lang="en-US"/>
          </a:p>
        </p:txBody>
      </p:sp>
    </p:spTree>
    <p:extLst>
      <p:ext uri="{BB962C8B-B14F-4D97-AF65-F5344CB8AC3E}">
        <p14:creationId xmlns:p14="http://schemas.microsoft.com/office/powerpoint/2010/main" val="1467536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5B6F-70B3-4450-B7F3-DAA62068F54B}" type="slidenum">
              <a:rPr lang="en-US" smtClean="0"/>
              <a:t>49</a:t>
            </a:fld>
            <a:endParaRPr lang="en-US"/>
          </a:p>
        </p:txBody>
      </p:sp>
    </p:spTree>
    <p:extLst>
      <p:ext uri="{BB962C8B-B14F-4D97-AF65-F5344CB8AC3E}">
        <p14:creationId xmlns:p14="http://schemas.microsoft.com/office/powerpoint/2010/main" val="135960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43E5B6F-70B3-4450-B7F3-DAA62068F54B}" type="slidenum">
              <a:rPr lang="en-US" smtClean="0"/>
              <a:t>5</a:t>
            </a:fld>
            <a:endParaRPr lang="en-US"/>
          </a:p>
        </p:txBody>
      </p:sp>
    </p:spTree>
    <p:extLst>
      <p:ext uri="{BB962C8B-B14F-4D97-AF65-F5344CB8AC3E}">
        <p14:creationId xmlns:p14="http://schemas.microsoft.com/office/powerpoint/2010/main" val="71614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Training is Critical </a:t>
            </a:r>
          </a:p>
          <a:p>
            <a:endParaRPr lang="en-US" sz="1400" dirty="0"/>
          </a:p>
          <a:p>
            <a:r>
              <a:rPr lang="en-US" sz="1400" dirty="0"/>
              <a:t>Crisis Management Requirements: </a:t>
            </a:r>
          </a:p>
          <a:p>
            <a:pPr marL="171450" indent="-171450">
              <a:buFont typeface="Arial" panose="020B0604020202020204" pitchFamily="34" charset="0"/>
              <a:buChar char="•"/>
            </a:pPr>
            <a:r>
              <a:rPr lang="en-US" sz="1400" dirty="0"/>
              <a:t>Utilize the Collaborative Assessment &amp; Management of Suicidality</a:t>
            </a:r>
          </a:p>
          <a:p>
            <a:pPr marL="171450" indent="-171450">
              <a:buFont typeface="Arial" panose="020B0604020202020204" pitchFamily="34" charset="0"/>
              <a:buChar char="•"/>
            </a:pPr>
            <a:r>
              <a:rPr lang="en-US" sz="1400" dirty="0"/>
              <a:t>Identify immediate safety needs </a:t>
            </a:r>
          </a:p>
          <a:p>
            <a:pPr marL="171450" indent="-171450">
              <a:buFont typeface="Arial" panose="020B0604020202020204" pitchFamily="34" charset="0"/>
              <a:buChar char="•"/>
            </a:pPr>
            <a:r>
              <a:rPr lang="en-US" sz="1400" dirty="0"/>
              <a:t>CCBHC’s must provide mobile crisis services 24/7 within identified catchment areas </a:t>
            </a:r>
          </a:p>
          <a:p>
            <a:pPr marL="171450" indent="-171450">
              <a:buFont typeface="Arial" panose="020B0604020202020204" pitchFamily="34" charset="0"/>
              <a:buChar char="•"/>
            </a:pPr>
            <a:r>
              <a:rPr lang="en-US" sz="1400" dirty="0"/>
              <a:t>Delivered within 3 hours </a:t>
            </a:r>
          </a:p>
          <a:p>
            <a:pPr marL="628650" lvl="1" indent="-171450">
              <a:buFont typeface="Arial" panose="020B0604020202020204" pitchFamily="34" charset="0"/>
              <a:buChar char="•"/>
            </a:pPr>
            <a:r>
              <a:rPr lang="en-US" sz="1400" dirty="0"/>
              <a:t>Triage (Is legal 2000 warranted) </a:t>
            </a:r>
          </a:p>
          <a:p>
            <a:pPr marL="628650" lvl="1" indent="-171450">
              <a:buFont typeface="Arial" panose="020B0604020202020204" pitchFamily="34" charset="0"/>
              <a:buChar char="•"/>
            </a:pPr>
            <a:r>
              <a:rPr lang="en-US" sz="1400" dirty="0"/>
              <a:t>Prioritize </a:t>
            </a:r>
          </a:p>
          <a:p>
            <a:pPr marL="628650" lvl="1" indent="-171450">
              <a:buFont typeface="Arial" panose="020B0604020202020204" pitchFamily="34" charset="0"/>
              <a:buChar char="•"/>
            </a:pPr>
            <a:r>
              <a:rPr lang="en-US" sz="1400" dirty="0"/>
              <a:t>Monitor throughout the continuum of treatment </a:t>
            </a:r>
          </a:p>
        </p:txBody>
      </p:sp>
      <p:sp>
        <p:nvSpPr>
          <p:cNvPr id="4" name="Slide Number Placeholder 3"/>
          <p:cNvSpPr>
            <a:spLocks noGrp="1"/>
          </p:cNvSpPr>
          <p:nvPr>
            <p:ph type="sldNum" sz="quarter" idx="10"/>
          </p:nvPr>
        </p:nvSpPr>
        <p:spPr/>
        <p:txBody>
          <a:bodyPr/>
          <a:lstStyle/>
          <a:p>
            <a:fld id="{B43E5B6F-70B3-4450-B7F3-DAA62068F54B}" type="slidenum">
              <a:rPr lang="en-US" smtClean="0"/>
              <a:t>6</a:t>
            </a:fld>
            <a:endParaRPr lang="en-US"/>
          </a:p>
        </p:txBody>
      </p:sp>
    </p:spTree>
    <p:extLst>
      <p:ext uri="{BB962C8B-B14F-4D97-AF65-F5344CB8AC3E}">
        <p14:creationId xmlns:p14="http://schemas.microsoft.com/office/powerpoint/2010/main" val="2678534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More detail on the Collaborative Management and Assessment of Suicidality </a:t>
            </a:r>
          </a:p>
          <a:p>
            <a:pPr marL="171450" indent="-171450">
              <a:buFont typeface="Arial" panose="020B0604020202020204" pitchFamily="34" charset="0"/>
              <a:buChar char="•"/>
            </a:pPr>
            <a:r>
              <a:rPr lang="en-US" sz="1400" dirty="0"/>
              <a:t>Engagement of the client related to managing suicidal thoughts and behaviors </a:t>
            </a:r>
          </a:p>
          <a:p>
            <a:pPr marL="171450" indent="-171450">
              <a:buFont typeface="Arial" panose="020B0604020202020204" pitchFamily="34" charset="0"/>
              <a:buChar char="•"/>
            </a:pPr>
            <a:r>
              <a:rPr lang="en-US" sz="1400" dirty="0"/>
              <a:t>Therapist understanding of these thoughts, feelings and behaviors </a:t>
            </a:r>
          </a:p>
          <a:p>
            <a:pPr marL="171450" indent="-171450">
              <a:buFont typeface="Arial" panose="020B0604020202020204" pitchFamily="34" charset="0"/>
              <a:buChar char="•"/>
            </a:pPr>
            <a:r>
              <a:rPr lang="en-US" sz="1400" dirty="0"/>
              <a:t>Utilization of the Suicide Status Form (SSF) </a:t>
            </a:r>
          </a:p>
          <a:p>
            <a:pPr marL="171450" indent="-171450">
              <a:buFont typeface="Arial" panose="020B0604020202020204" pitchFamily="34" charset="0"/>
              <a:buChar char="•"/>
            </a:pPr>
            <a:r>
              <a:rPr lang="en-US" sz="1400" dirty="0"/>
              <a:t>Provides a collaborative relationship throughout the continuum of care </a:t>
            </a:r>
          </a:p>
          <a:p>
            <a:pPr marL="171450" indent="-171450">
              <a:buFont typeface="Arial" panose="020B0604020202020204" pitchFamily="34" charset="0"/>
              <a:buChar char="•"/>
            </a:pPr>
            <a:r>
              <a:rPr lang="en-US" sz="1400" dirty="0"/>
              <a:t>Duration of CAMS is patient/client centered </a:t>
            </a:r>
          </a:p>
        </p:txBody>
      </p:sp>
      <p:sp>
        <p:nvSpPr>
          <p:cNvPr id="4" name="Slide Number Placeholder 3"/>
          <p:cNvSpPr>
            <a:spLocks noGrp="1"/>
          </p:cNvSpPr>
          <p:nvPr>
            <p:ph type="sldNum" sz="quarter" idx="10"/>
          </p:nvPr>
        </p:nvSpPr>
        <p:spPr/>
        <p:txBody>
          <a:bodyPr/>
          <a:lstStyle/>
          <a:p>
            <a:fld id="{B43E5B6F-70B3-4450-B7F3-DAA62068F54B}" type="slidenum">
              <a:rPr lang="en-US" smtClean="0"/>
              <a:t>7</a:t>
            </a:fld>
            <a:endParaRPr lang="en-US"/>
          </a:p>
        </p:txBody>
      </p:sp>
    </p:spTree>
    <p:extLst>
      <p:ext uri="{BB962C8B-B14F-4D97-AF65-F5344CB8AC3E}">
        <p14:creationId xmlns:p14="http://schemas.microsoft.com/office/powerpoint/2010/main" val="317040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Management of withdrawal Symptomology to determine if residential withdrawal management is necessary of if symptoms can be managed through ambulatory withdrawal management. </a:t>
            </a:r>
          </a:p>
          <a:p>
            <a:pPr marL="171450" indent="-171450">
              <a:buFont typeface="Arial" panose="020B0604020202020204" pitchFamily="34" charset="0"/>
              <a:buChar char="•"/>
            </a:pPr>
            <a:r>
              <a:rPr lang="en-US" sz="1400" dirty="0"/>
              <a:t>Use the following tools </a:t>
            </a:r>
          </a:p>
          <a:p>
            <a:pPr marL="628650" lvl="1" indent="-171450">
              <a:buFont typeface="Arial" panose="020B0604020202020204" pitchFamily="34" charset="0"/>
              <a:buChar char="•"/>
            </a:pPr>
            <a:r>
              <a:rPr lang="en-US" sz="1400" dirty="0"/>
              <a:t>Clinical Institute Withdrawal Assessment of Alcohol</a:t>
            </a:r>
          </a:p>
          <a:p>
            <a:pPr marL="628650" lvl="1" indent="-171450">
              <a:buFont typeface="Arial" panose="020B0604020202020204" pitchFamily="34" charset="0"/>
              <a:buChar char="•"/>
            </a:pPr>
            <a:endParaRPr lang="en-US" sz="1400" dirty="0"/>
          </a:p>
          <a:p>
            <a:pPr marL="628650" lvl="1" indent="-171450">
              <a:buFont typeface="Arial" panose="020B0604020202020204" pitchFamily="34" charset="0"/>
              <a:buChar char="•"/>
            </a:pPr>
            <a:r>
              <a:rPr lang="en-US" sz="1400" dirty="0"/>
              <a:t>Clinical Opiate Withdrawal (COWS) </a:t>
            </a:r>
          </a:p>
        </p:txBody>
      </p:sp>
      <p:sp>
        <p:nvSpPr>
          <p:cNvPr id="4" name="Slide Number Placeholder 3"/>
          <p:cNvSpPr>
            <a:spLocks noGrp="1"/>
          </p:cNvSpPr>
          <p:nvPr>
            <p:ph type="sldNum" sz="quarter" idx="10"/>
          </p:nvPr>
        </p:nvSpPr>
        <p:spPr/>
        <p:txBody>
          <a:bodyPr/>
          <a:lstStyle/>
          <a:p>
            <a:fld id="{B43E5B6F-70B3-4450-B7F3-DAA62068F54B}" type="slidenum">
              <a:rPr lang="en-US" smtClean="0"/>
              <a:t>8</a:t>
            </a:fld>
            <a:endParaRPr lang="en-US"/>
          </a:p>
        </p:txBody>
      </p:sp>
    </p:spTree>
    <p:extLst>
      <p:ext uri="{BB962C8B-B14F-4D97-AF65-F5344CB8AC3E}">
        <p14:creationId xmlns:p14="http://schemas.microsoft.com/office/powerpoint/2010/main" val="673621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Emergency/Crisis </a:t>
            </a:r>
          </a:p>
          <a:p>
            <a:pPr marL="171450" indent="-171450">
              <a:buFont typeface="Arial" panose="020B0604020202020204" pitchFamily="34" charset="0"/>
              <a:buChar char="•"/>
            </a:pPr>
            <a:r>
              <a:rPr lang="en-US" sz="1400" dirty="0"/>
              <a:t>Appropriate action taken immediately </a:t>
            </a:r>
          </a:p>
          <a:p>
            <a:pPr marL="171450" indent="-171450">
              <a:buFont typeface="Arial" panose="020B0604020202020204" pitchFamily="34" charset="0"/>
              <a:buChar char="•"/>
            </a:pPr>
            <a:r>
              <a:rPr lang="en-US" sz="1400" dirty="0"/>
              <a:t>Including follow-up </a:t>
            </a:r>
          </a:p>
          <a:p>
            <a:endParaRPr lang="en-US" sz="1400" dirty="0"/>
          </a:p>
          <a:p>
            <a:r>
              <a:rPr lang="en-US" sz="1400" dirty="0"/>
              <a:t>Urgent Need: </a:t>
            </a:r>
          </a:p>
          <a:p>
            <a:pPr marL="171450" indent="-171450">
              <a:buFont typeface="Arial" panose="020B0604020202020204" pitchFamily="34" charset="0"/>
              <a:buChar char="•"/>
            </a:pPr>
            <a:r>
              <a:rPr lang="en-US" sz="1400" dirty="0"/>
              <a:t>Evaluation completed with one business day from time of request </a:t>
            </a:r>
          </a:p>
          <a:p>
            <a:endParaRPr lang="en-US" sz="1400" dirty="0"/>
          </a:p>
          <a:p>
            <a:r>
              <a:rPr lang="en-US" sz="1400" dirty="0"/>
              <a:t>Routine Needs: </a:t>
            </a:r>
          </a:p>
          <a:p>
            <a:pPr marL="171450" indent="-171450">
              <a:buFont typeface="Arial" panose="020B0604020202020204" pitchFamily="34" charset="0"/>
              <a:buChar char="•"/>
            </a:pPr>
            <a:r>
              <a:rPr lang="en-US" sz="1400" dirty="0"/>
              <a:t>Evaluation completed within 10 days </a:t>
            </a:r>
          </a:p>
        </p:txBody>
      </p:sp>
      <p:sp>
        <p:nvSpPr>
          <p:cNvPr id="4" name="Slide Number Placeholder 3"/>
          <p:cNvSpPr>
            <a:spLocks noGrp="1"/>
          </p:cNvSpPr>
          <p:nvPr>
            <p:ph type="sldNum" sz="quarter" idx="10"/>
          </p:nvPr>
        </p:nvSpPr>
        <p:spPr/>
        <p:txBody>
          <a:bodyPr/>
          <a:lstStyle/>
          <a:p>
            <a:fld id="{B43E5B6F-70B3-4450-B7F3-DAA62068F54B}" type="slidenum">
              <a:rPr lang="en-US" smtClean="0"/>
              <a:t>9</a:t>
            </a:fld>
            <a:endParaRPr lang="en-US"/>
          </a:p>
        </p:txBody>
      </p:sp>
    </p:spTree>
    <p:extLst>
      <p:ext uri="{BB962C8B-B14F-4D97-AF65-F5344CB8AC3E}">
        <p14:creationId xmlns:p14="http://schemas.microsoft.com/office/powerpoint/2010/main" val="2730059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6FE1ACC-09AE-4990-9B1A-5FFE6F9BA1C3}" type="datetimeFigureOut">
              <a:rPr lang="en-US" smtClean="0"/>
              <a:t>4/18/2019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52EFC98E-5FC7-47CC-B6D3-EDC2FBF2633A}"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3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EFC98E-5FC7-47CC-B6D3-EDC2FBF2633A}" type="slidenum">
              <a:rPr lang="en-US" smtClean="0"/>
              <a:t>‹#›</a:t>
            </a:fld>
            <a:endParaRPr lang="en-US" dirty="0"/>
          </a:p>
        </p:txBody>
      </p:sp>
    </p:spTree>
    <p:extLst>
      <p:ext uri="{BB962C8B-B14F-4D97-AF65-F5344CB8AC3E}">
        <p14:creationId xmlns:p14="http://schemas.microsoft.com/office/powerpoint/2010/main" val="263496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EFC98E-5FC7-47CC-B6D3-EDC2FBF2633A}"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519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EFC98E-5FC7-47CC-B6D3-EDC2FBF2633A}"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937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EFC98E-5FC7-47CC-B6D3-EDC2FBF2633A}" type="slidenum">
              <a:rPr lang="en-US" smtClean="0"/>
              <a:t>‹#›</a:t>
            </a:fld>
            <a:endParaRPr lang="en-US" dirty="0"/>
          </a:p>
        </p:txBody>
      </p:sp>
    </p:spTree>
    <p:extLst>
      <p:ext uri="{BB962C8B-B14F-4D97-AF65-F5344CB8AC3E}">
        <p14:creationId xmlns:p14="http://schemas.microsoft.com/office/powerpoint/2010/main" val="77837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EFC98E-5FC7-47CC-B6D3-EDC2FBF2633A}"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880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EFC98E-5FC7-47CC-B6D3-EDC2FBF2633A}"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86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EFC98E-5FC7-47CC-B6D3-EDC2FBF2633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896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EFC98E-5FC7-47CC-B6D3-EDC2FBF2633A}"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643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EFC98E-5FC7-47CC-B6D3-EDC2FBF2633A}" type="slidenum">
              <a:rPr lang="en-US" smtClean="0"/>
              <a:t>‹#›</a:t>
            </a:fld>
            <a:endParaRPr lang="en-US" dirty="0"/>
          </a:p>
        </p:txBody>
      </p:sp>
    </p:spTree>
    <p:extLst>
      <p:ext uri="{BB962C8B-B14F-4D97-AF65-F5344CB8AC3E}">
        <p14:creationId xmlns:p14="http://schemas.microsoft.com/office/powerpoint/2010/main" val="358766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EFC98E-5FC7-47CC-B6D3-EDC2FBF2633A}"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26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EFC98E-5FC7-47CC-B6D3-EDC2FBF2633A}" type="slidenum">
              <a:rPr lang="en-US" smtClean="0"/>
              <a:t>‹#›</a:t>
            </a:fld>
            <a:endParaRPr lang="en-US" dirty="0"/>
          </a:p>
        </p:txBody>
      </p:sp>
    </p:spTree>
    <p:extLst>
      <p:ext uri="{BB962C8B-B14F-4D97-AF65-F5344CB8AC3E}">
        <p14:creationId xmlns:p14="http://schemas.microsoft.com/office/powerpoint/2010/main" val="66632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EFC98E-5FC7-47CC-B6D3-EDC2FBF2633A}"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807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EFC98E-5FC7-47CC-B6D3-EDC2FBF2633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05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EFC98E-5FC7-47CC-B6D3-EDC2FBF2633A}" type="slidenum">
              <a:rPr lang="en-US" smtClean="0"/>
              <a:t>‹#›</a:t>
            </a:fld>
            <a:endParaRPr lang="en-US" dirty="0"/>
          </a:p>
        </p:txBody>
      </p:sp>
    </p:spTree>
    <p:extLst>
      <p:ext uri="{BB962C8B-B14F-4D97-AF65-F5344CB8AC3E}">
        <p14:creationId xmlns:p14="http://schemas.microsoft.com/office/powerpoint/2010/main" val="185300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EFC98E-5FC7-47CC-B6D3-EDC2FBF2633A}"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34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E1ACC-09AE-4990-9B1A-5FFE6F9BA1C3}"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EFC98E-5FC7-47CC-B6D3-EDC2FBF2633A}" type="slidenum">
              <a:rPr lang="en-US" smtClean="0"/>
              <a:t>‹#›</a:t>
            </a:fld>
            <a:endParaRPr lang="en-US" dirty="0"/>
          </a:p>
        </p:txBody>
      </p:sp>
    </p:spTree>
    <p:extLst>
      <p:ext uri="{BB962C8B-B14F-4D97-AF65-F5344CB8AC3E}">
        <p14:creationId xmlns:p14="http://schemas.microsoft.com/office/powerpoint/2010/main" val="926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FE1ACC-09AE-4990-9B1A-5FFE6F9BA1C3}" type="datetimeFigureOut">
              <a:rPr lang="en-US" smtClean="0"/>
              <a:t>4/18/2019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EFC98E-5FC7-47CC-B6D3-EDC2FBF2633A}" type="slidenum">
              <a:rPr lang="en-US" smtClean="0"/>
              <a:t>‹#›</a:t>
            </a:fld>
            <a:endParaRPr lang="en-US" dirty="0"/>
          </a:p>
        </p:txBody>
      </p:sp>
    </p:spTree>
    <p:extLst>
      <p:ext uri="{BB962C8B-B14F-4D97-AF65-F5344CB8AC3E}">
        <p14:creationId xmlns:p14="http://schemas.microsoft.com/office/powerpoint/2010/main" val="16514466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CCBHC </a:t>
            </a:r>
            <a:br>
              <a:rPr lang="en-US" dirty="0"/>
            </a:br>
            <a:r>
              <a:rPr lang="en-US" dirty="0"/>
              <a:t>Adult Screening and Assessment</a:t>
            </a:r>
          </a:p>
        </p:txBody>
      </p:sp>
      <p:sp>
        <p:nvSpPr>
          <p:cNvPr id="3" name="Subtitle 2"/>
          <p:cNvSpPr>
            <a:spLocks noGrp="1"/>
          </p:cNvSpPr>
          <p:nvPr>
            <p:ph type="subTitle" idx="1"/>
          </p:nvPr>
        </p:nvSpPr>
        <p:spPr>
          <a:xfrm>
            <a:off x="2692398" y="3657596"/>
            <a:ext cx="6815669" cy="1706255"/>
          </a:xfrm>
        </p:spPr>
        <p:txBody>
          <a:bodyPr>
            <a:normAutofit lnSpcReduction="10000"/>
          </a:bodyPr>
          <a:lstStyle/>
          <a:p>
            <a:r>
              <a:rPr lang="en-US" dirty="0"/>
              <a:t>Mark Disselkoen, MSSW, LCSW, LCADC</a:t>
            </a:r>
          </a:p>
          <a:p>
            <a:r>
              <a:rPr lang="en-US" dirty="0"/>
              <a:t>CASAT</a:t>
            </a:r>
          </a:p>
          <a:p>
            <a:endParaRPr lang="en-US" dirty="0"/>
          </a:p>
          <a:p>
            <a:r>
              <a:rPr lang="en-US" dirty="0"/>
              <a:t>April 18, 2019</a:t>
            </a:r>
          </a:p>
        </p:txBody>
      </p:sp>
    </p:spTree>
    <p:extLst>
      <p:ext uri="{BB962C8B-B14F-4D97-AF65-F5344CB8AC3E}">
        <p14:creationId xmlns:p14="http://schemas.microsoft.com/office/powerpoint/2010/main" val="138211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Management Services</a:t>
            </a:r>
          </a:p>
        </p:txBody>
      </p:sp>
      <p:sp>
        <p:nvSpPr>
          <p:cNvPr id="3" name="Content Placeholder 2"/>
          <p:cNvSpPr>
            <a:spLocks noGrp="1"/>
          </p:cNvSpPr>
          <p:nvPr>
            <p:ph idx="1"/>
          </p:nvPr>
        </p:nvSpPr>
        <p:spPr/>
        <p:txBody>
          <a:bodyPr>
            <a:normAutofit/>
          </a:bodyPr>
          <a:lstStyle/>
          <a:p>
            <a:pPr lvl="0"/>
            <a:r>
              <a:rPr lang="en-US" dirty="0"/>
              <a:t>For those presenting with emergency or urgent needs, the initial evaluation may be conducted telephonically or by telehealth/telemedicine but an in-person evaluation is preferred. </a:t>
            </a:r>
          </a:p>
          <a:p>
            <a:pPr lvl="0"/>
            <a:r>
              <a:rPr lang="en-US" dirty="0"/>
              <a:t>If the initial evaluation is conducted telephonically, once the emergency is resolved the consumer must be seen in person at the next subsequent encounter and the initial evaluation reviewed.</a:t>
            </a:r>
          </a:p>
          <a:p>
            <a:endParaRPr lang="en-US" dirty="0"/>
          </a:p>
        </p:txBody>
      </p:sp>
    </p:spTree>
    <p:extLst>
      <p:ext uri="{BB962C8B-B14F-4D97-AF65-F5344CB8AC3E}">
        <p14:creationId xmlns:p14="http://schemas.microsoft.com/office/powerpoint/2010/main" val="291707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Leads to Assessment</a:t>
            </a:r>
          </a:p>
        </p:txBody>
      </p:sp>
      <p:sp>
        <p:nvSpPr>
          <p:cNvPr id="3" name="Content Placeholder 2"/>
          <p:cNvSpPr>
            <a:spLocks noGrp="1"/>
          </p:cNvSpPr>
          <p:nvPr>
            <p:ph idx="1"/>
          </p:nvPr>
        </p:nvSpPr>
        <p:spPr>
          <a:xfrm>
            <a:off x="1055802" y="2556931"/>
            <a:ext cx="10143241" cy="3579917"/>
          </a:xfrm>
        </p:spPr>
        <p:txBody>
          <a:bodyPr>
            <a:normAutofit/>
          </a:bodyPr>
          <a:lstStyle/>
          <a:p>
            <a:pPr lvl="0"/>
            <a:r>
              <a:rPr lang="en-US" dirty="0"/>
              <a:t>All new consumers will receive a more comprehensive person-centered and family-centered diagnostic and treatment planning evaluation to be completed within 60 calendar days of the first request for services. </a:t>
            </a:r>
          </a:p>
          <a:p>
            <a:pPr lvl="0"/>
            <a:r>
              <a:rPr lang="en-US" dirty="0"/>
              <a:t>This requirement that the comprehensive evaluation be completed within 60 calendar days does not preclude either the initiation or completion of the comprehensive evaluation or the provision of treatment during the 60 day period.  </a:t>
            </a:r>
          </a:p>
          <a:p>
            <a:endParaRPr lang="en-US" dirty="0"/>
          </a:p>
        </p:txBody>
      </p:sp>
    </p:spTree>
    <p:extLst>
      <p:ext uri="{BB962C8B-B14F-4D97-AF65-F5344CB8AC3E}">
        <p14:creationId xmlns:p14="http://schemas.microsoft.com/office/powerpoint/2010/main" val="233645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in Context</a:t>
            </a:r>
          </a:p>
        </p:txBody>
      </p:sp>
      <p:sp>
        <p:nvSpPr>
          <p:cNvPr id="3" name="Content Placeholder 2"/>
          <p:cNvSpPr>
            <a:spLocks noGrp="1"/>
          </p:cNvSpPr>
          <p:nvPr>
            <p:ph idx="1"/>
          </p:nvPr>
        </p:nvSpPr>
        <p:spPr>
          <a:xfrm>
            <a:off x="1018096" y="2556932"/>
            <a:ext cx="10284642" cy="3318936"/>
          </a:xfrm>
        </p:spPr>
        <p:txBody>
          <a:bodyPr>
            <a:normAutofit/>
          </a:bodyPr>
          <a:lstStyle/>
          <a:p>
            <a:r>
              <a:rPr lang="en-US" sz="2800" dirty="0"/>
              <a:t>The preliminary screening will be followed by: </a:t>
            </a:r>
          </a:p>
          <a:p>
            <a:pPr lvl="1"/>
            <a:r>
              <a:rPr lang="en-US" sz="2400" dirty="0"/>
              <a:t>(1) an initial evaluation, and </a:t>
            </a:r>
          </a:p>
          <a:p>
            <a:pPr lvl="1"/>
            <a:r>
              <a:rPr lang="en-US" sz="2400" dirty="0"/>
              <a:t>(2) a comprehensive person-centered and family-centered diagnostic and treatment planning evaluation, with the components of each specified in program requirement, 4. </a:t>
            </a:r>
          </a:p>
          <a:p>
            <a:pPr lvl="1"/>
            <a:r>
              <a:rPr lang="en-US" sz="2400" dirty="0"/>
              <a:t>Each evaluation builds upon what came before it. </a:t>
            </a:r>
          </a:p>
          <a:p>
            <a:pPr lvl="1"/>
            <a:endParaRPr lang="en-US" sz="2400" dirty="0"/>
          </a:p>
        </p:txBody>
      </p:sp>
    </p:spTree>
    <p:extLst>
      <p:ext uri="{BB962C8B-B14F-4D97-AF65-F5344CB8AC3E}">
        <p14:creationId xmlns:p14="http://schemas.microsoft.com/office/powerpoint/2010/main" val="207501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Screening Tools</a:t>
            </a:r>
          </a:p>
        </p:txBody>
      </p:sp>
      <p:sp>
        <p:nvSpPr>
          <p:cNvPr id="3" name="Content Placeholder 2"/>
          <p:cNvSpPr>
            <a:spLocks noGrp="1"/>
          </p:cNvSpPr>
          <p:nvPr>
            <p:ph idx="1"/>
          </p:nvPr>
        </p:nvSpPr>
        <p:spPr/>
        <p:txBody>
          <a:bodyPr/>
          <a:lstStyle/>
          <a:p>
            <a:r>
              <a:rPr lang="en-US" dirty="0"/>
              <a:t>Screening, Assessment and Diagnostic Services will include a range of evidence based practices. </a:t>
            </a:r>
          </a:p>
          <a:p>
            <a:r>
              <a:rPr lang="en-US" dirty="0"/>
              <a:t>The use of standardized screening tools is required by all CCBHCs. </a:t>
            </a:r>
          </a:p>
          <a:p>
            <a:r>
              <a:rPr lang="en-US" dirty="0"/>
              <a:t>These standardized screening tools include developmentally appropriate measures to determine the existence of behavioral and symptom indicators that may signify the existence of a behavioral health need.</a:t>
            </a:r>
          </a:p>
          <a:p>
            <a:endParaRPr lang="en-US" dirty="0"/>
          </a:p>
        </p:txBody>
      </p:sp>
    </p:spTree>
    <p:extLst>
      <p:ext uri="{BB962C8B-B14F-4D97-AF65-F5344CB8AC3E}">
        <p14:creationId xmlns:p14="http://schemas.microsoft.com/office/powerpoint/2010/main" val="347502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Screening Tools</a:t>
            </a:r>
          </a:p>
        </p:txBody>
      </p:sp>
      <p:sp>
        <p:nvSpPr>
          <p:cNvPr id="3" name="Content Placeholder 2"/>
          <p:cNvSpPr>
            <a:spLocks noGrp="1"/>
          </p:cNvSpPr>
          <p:nvPr>
            <p:ph idx="1"/>
          </p:nvPr>
        </p:nvSpPr>
        <p:spPr>
          <a:xfrm>
            <a:off x="1018094" y="2556931"/>
            <a:ext cx="10237509" cy="3485649"/>
          </a:xfrm>
        </p:spPr>
        <p:txBody>
          <a:bodyPr>
            <a:normAutofit/>
          </a:bodyPr>
          <a:lstStyle/>
          <a:p>
            <a:r>
              <a:rPr lang="en-US" b="1" i="1" dirty="0"/>
              <a:t>The Patient Health Questionnaire-9 (PHQ-9) </a:t>
            </a:r>
            <a:r>
              <a:rPr lang="en-US" dirty="0"/>
              <a:t>and the </a:t>
            </a:r>
            <a:r>
              <a:rPr lang="en-US" b="1" i="1" dirty="0"/>
              <a:t>DSM-5 Level 1 and 2 Cross-Cutting Symptom </a:t>
            </a:r>
            <a:r>
              <a:rPr lang="en-US" dirty="0"/>
              <a:t>screens are also standardized screening tools that provide a wide variety of validated screenings as well and symptom severity ratings for on-going monitoring of symptoms during treatment and recovery. </a:t>
            </a:r>
          </a:p>
          <a:p>
            <a:r>
              <a:rPr lang="en-US" dirty="0"/>
              <a:t>Standardized screenings assist clinical decision making to determine if an individual may meet criteria for a behavioral health issue and require additional diagnostic assessment. </a:t>
            </a:r>
          </a:p>
        </p:txBody>
      </p:sp>
    </p:spTree>
    <p:extLst>
      <p:ext uri="{BB962C8B-B14F-4D97-AF65-F5344CB8AC3E}">
        <p14:creationId xmlns:p14="http://schemas.microsoft.com/office/powerpoint/2010/main" val="25195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2FBE-1660-4A68-AE0E-A7C1A8977A98}"/>
              </a:ext>
            </a:extLst>
          </p:cNvPr>
          <p:cNvSpPr>
            <a:spLocks noGrp="1"/>
          </p:cNvSpPr>
          <p:nvPr>
            <p:ph type="title"/>
          </p:nvPr>
        </p:nvSpPr>
        <p:spPr/>
        <p:txBody>
          <a:bodyPr/>
          <a:lstStyle/>
          <a:p>
            <a:r>
              <a:rPr lang="en-US" dirty="0"/>
              <a:t>Additional Screening Tools</a:t>
            </a:r>
          </a:p>
        </p:txBody>
      </p:sp>
      <p:sp>
        <p:nvSpPr>
          <p:cNvPr id="3" name="Content Placeholder 2">
            <a:extLst>
              <a:ext uri="{FF2B5EF4-FFF2-40B4-BE49-F238E27FC236}">
                <a16:creationId xmlns:a16="http://schemas.microsoft.com/office/drawing/2014/main" id="{7A333E71-9CA3-4D1F-8159-B104F1C6BA6E}"/>
              </a:ext>
            </a:extLst>
          </p:cNvPr>
          <p:cNvSpPr>
            <a:spLocks noGrp="1"/>
          </p:cNvSpPr>
          <p:nvPr>
            <p:ph idx="1"/>
          </p:nvPr>
        </p:nvSpPr>
        <p:spPr/>
        <p:txBody>
          <a:bodyPr/>
          <a:lstStyle/>
          <a:p>
            <a:r>
              <a:rPr lang="en-US" dirty="0"/>
              <a:t>DAST Drug Abuse Screening Test 16 + Years </a:t>
            </a:r>
          </a:p>
          <a:p>
            <a:r>
              <a:rPr lang="en-US" dirty="0"/>
              <a:t>CRAFFT Car, Relax, Alone, Forget, Friends, Trouble (Ages 14-21) </a:t>
            </a:r>
          </a:p>
          <a:p>
            <a:r>
              <a:rPr lang="en-US" dirty="0"/>
              <a:t>AUDIT Alcohol Use Disorders Identification Test </a:t>
            </a:r>
          </a:p>
          <a:p>
            <a:endParaRPr lang="en-US" dirty="0"/>
          </a:p>
        </p:txBody>
      </p:sp>
    </p:spTree>
    <p:extLst>
      <p:ext uri="{BB962C8B-B14F-4D97-AF65-F5344CB8AC3E}">
        <p14:creationId xmlns:p14="http://schemas.microsoft.com/office/powerpoint/2010/main" val="1968714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Screening Measures to Make Informed Decisions </a:t>
            </a:r>
          </a:p>
        </p:txBody>
      </p:sp>
      <p:sp>
        <p:nvSpPr>
          <p:cNvPr id="3" name="Content Placeholder 2"/>
          <p:cNvSpPr>
            <a:spLocks noGrp="1"/>
          </p:cNvSpPr>
          <p:nvPr>
            <p:ph idx="1"/>
          </p:nvPr>
        </p:nvSpPr>
        <p:spPr>
          <a:xfrm>
            <a:off x="1018094" y="2556931"/>
            <a:ext cx="10237509" cy="3485649"/>
          </a:xfrm>
        </p:spPr>
        <p:txBody>
          <a:bodyPr>
            <a:normAutofit/>
          </a:bodyPr>
          <a:lstStyle/>
          <a:p>
            <a:r>
              <a:rPr lang="en-US" dirty="0"/>
              <a:t>All individuals requiring further diagnostic assessment will be provided with standardized bio-psycho-social assessments to help guide the clinician, in collaboration with the individuals seeking services and their families, to make informed decisions on the treatment and recovery support options.</a:t>
            </a:r>
          </a:p>
          <a:p>
            <a:endParaRPr lang="en-US" dirty="0"/>
          </a:p>
        </p:txBody>
      </p:sp>
    </p:spTree>
    <p:extLst>
      <p:ext uri="{BB962C8B-B14F-4D97-AF65-F5344CB8AC3E}">
        <p14:creationId xmlns:p14="http://schemas.microsoft.com/office/powerpoint/2010/main" val="231276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1046374" y="2556932"/>
            <a:ext cx="10143241" cy="3318936"/>
          </a:xfrm>
        </p:spPr>
        <p:txBody>
          <a:bodyPr>
            <a:normAutofit/>
          </a:bodyPr>
          <a:lstStyle/>
          <a:p>
            <a:r>
              <a:rPr lang="en-US" dirty="0"/>
              <a:t>The comprehensive person-centered and family-centered diagnostic and treatment planning evaluation is updated by the treatment team, in agreement with and endorsed by the consumer and in consultation with the primary care provider (if any), when changes in the consumer’s status, responses to treatment, or goal achievement have occurred. </a:t>
            </a:r>
          </a:p>
          <a:p>
            <a:endParaRPr lang="en-US" dirty="0"/>
          </a:p>
        </p:txBody>
      </p:sp>
    </p:spTree>
    <p:extLst>
      <p:ext uri="{BB962C8B-B14F-4D97-AF65-F5344CB8AC3E}">
        <p14:creationId xmlns:p14="http://schemas.microsoft.com/office/powerpoint/2010/main" val="32683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1046374" y="2556932"/>
            <a:ext cx="10143241" cy="3318936"/>
          </a:xfrm>
        </p:spPr>
        <p:txBody>
          <a:bodyPr>
            <a:normAutofit/>
          </a:bodyPr>
          <a:lstStyle/>
          <a:p>
            <a:r>
              <a:rPr lang="en-US" dirty="0"/>
              <a:t>The assessment must be updated no less frequently than every 90 calendar days unless the state has established a standard that meets the expectation of quality care and that renders this time frame unworkable, or state, federal, or applicable accreditation standards are more stringent.</a:t>
            </a:r>
          </a:p>
          <a:p>
            <a:endParaRPr lang="en-US" dirty="0"/>
          </a:p>
        </p:txBody>
      </p:sp>
    </p:spTree>
    <p:extLst>
      <p:ext uri="{BB962C8B-B14F-4D97-AF65-F5344CB8AC3E}">
        <p14:creationId xmlns:p14="http://schemas.microsoft.com/office/powerpoint/2010/main" val="63049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904972" y="2556931"/>
            <a:ext cx="10369485" cy="3645905"/>
          </a:xfrm>
        </p:spPr>
        <p:txBody>
          <a:bodyPr>
            <a:normAutofit/>
          </a:bodyPr>
          <a:lstStyle/>
          <a:p>
            <a:r>
              <a:rPr lang="en-US" sz="2200" dirty="0"/>
              <a:t>The initial evaluation (including information gathered as part of the preliminary screening and risk assessment), as required in program requirement 2, includes, at a minimum:</a:t>
            </a:r>
          </a:p>
          <a:p>
            <a:pPr lvl="1"/>
            <a:r>
              <a:rPr lang="en-US" dirty="0"/>
              <a:t>(1) preliminary diagnoses; </a:t>
            </a:r>
          </a:p>
          <a:p>
            <a:pPr lvl="1"/>
            <a:r>
              <a:rPr lang="en-US" dirty="0"/>
              <a:t>(2) the source of referral; </a:t>
            </a:r>
          </a:p>
          <a:p>
            <a:pPr lvl="1"/>
            <a:r>
              <a:rPr lang="en-US" dirty="0"/>
              <a:t>(3) the reason for seeking care, as stated by the consumer or other individuals who are significantly involved; </a:t>
            </a:r>
          </a:p>
          <a:p>
            <a:pPr lvl="1"/>
            <a:r>
              <a:rPr lang="en-US" dirty="0"/>
              <a:t>(4) identification of the consumer’s immediate clinical care needs related to the diagnosis for mental and substance use disorders; </a:t>
            </a:r>
          </a:p>
          <a:p>
            <a:pPr marL="0" indent="0">
              <a:buNone/>
            </a:pPr>
            <a:endParaRPr lang="en-US" dirty="0"/>
          </a:p>
        </p:txBody>
      </p:sp>
    </p:spTree>
    <p:extLst>
      <p:ext uri="{BB962C8B-B14F-4D97-AF65-F5344CB8AC3E}">
        <p14:creationId xmlns:p14="http://schemas.microsoft.com/office/powerpoint/2010/main" val="268382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t>
            </a:r>
          </a:p>
        </p:txBody>
      </p:sp>
      <p:sp>
        <p:nvSpPr>
          <p:cNvPr id="3" name="Content Placeholder 2"/>
          <p:cNvSpPr>
            <a:spLocks noGrp="1"/>
          </p:cNvSpPr>
          <p:nvPr>
            <p:ph idx="1"/>
          </p:nvPr>
        </p:nvSpPr>
        <p:spPr/>
        <p:txBody>
          <a:bodyPr/>
          <a:lstStyle/>
          <a:p>
            <a:r>
              <a:rPr lang="en-US" i="1" dirty="0"/>
              <a:t>The views, opinions, and content expressed in this presentation do not necessarily reflect the views, opinions, or policies of the Center for Mental Health Services (CMHS), the Substance Abuse and Mental Health Services Administration (SAMHSA), or the U.S. Department of Health and Human Services (HHS).</a:t>
            </a:r>
            <a:br>
              <a:rPr lang="en-US" dirty="0"/>
            </a:br>
            <a:endParaRPr lang="en-US" dirty="0"/>
          </a:p>
          <a:p>
            <a:endParaRPr lang="en-US" dirty="0"/>
          </a:p>
        </p:txBody>
      </p:sp>
    </p:spTree>
    <p:extLst>
      <p:ext uri="{BB962C8B-B14F-4D97-AF65-F5344CB8AC3E}">
        <p14:creationId xmlns:p14="http://schemas.microsoft.com/office/powerpoint/2010/main" val="2396694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904972" y="2556931"/>
            <a:ext cx="10369485" cy="3721321"/>
          </a:xfrm>
        </p:spPr>
        <p:txBody>
          <a:bodyPr>
            <a:normAutofit fontScale="92500" lnSpcReduction="10000"/>
          </a:bodyPr>
          <a:lstStyle/>
          <a:p>
            <a:r>
              <a:rPr lang="en-US" dirty="0"/>
              <a:t>The initial evaluation (including information gathered as part of the preliminary screening and risk assessment), as required in program requirement 2, includes, at a minimum:</a:t>
            </a:r>
          </a:p>
          <a:p>
            <a:pPr lvl="1"/>
            <a:r>
              <a:rPr lang="en-US" dirty="0"/>
              <a:t>(5) a list of current prescriptions and over-the-counter medications, as well as other substances the consumer may be taking; </a:t>
            </a:r>
          </a:p>
          <a:p>
            <a:pPr lvl="1"/>
            <a:r>
              <a:rPr lang="en-US" dirty="0"/>
              <a:t>(6) an assessment of whether the consumer is a risk to self or to others, including suicide risk factors;</a:t>
            </a:r>
          </a:p>
          <a:p>
            <a:pPr lvl="1"/>
            <a:r>
              <a:rPr lang="en-US" dirty="0"/>
              <a:t>(7) an assessment of whether the consumer has other concerns for their safety; </a:t>
            </a:r>
          </a:p>
          <a:p>
            <a:pPr lvl="1"/>
            <a:r>
              <a:rPr lang="en-US" dirty="0"/>
              <a:t>(8) assessment of need for medical care (with referral and follow-up as required); and </a:t>
            </a:r>
          </a:p>
          <a:p>
            <a:pPr lvl="1"/>
            <a:r>
              <a:rPr lang="en-US" dirty="0"/>
              <a:t>(9) a determination of whether the person presently is or ever has been a member of the U.S. Armed Services. </a:t>
            </a:r>
          </a:p>
          <a:p>
            <a:endParaRPr lang="en-US" dirty="0"/>
          </a:p>
        </p:txBody>
      </p:sp>
    </p:spTree>
    <p:extLst>
      <p:ext uri="{BB962C8B-B14F-4D97-AF65-F5344CB8AC3E}">
        <p14:creationId xmlns:p14="http://schemas.microsoft.com/office/powerpoint/2010/main" val="1259972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fontScale="92500" lnSpcReduction="20000"/>
          </a:bodyPr>
          <a:lstStyle/>
          <a:p>
            <a:r>
              <a:rPr lang="en-US" sz="2600" dirty="0"/>
              <a:t>Factors that should be considered related to the assessment include: </a:t>
            </a:r>
          </a:p>
          <a:p>
            <a:pPr lvl="1"/>
            <a:r>
              <a:rPr lang="en-US" dirty="0"/>
              <a:t>(1) reasons for seeking services at the CCBHC, including information regarding onset of symptoms, severity of symptoms, and circumstances leading to the consumer’s presentation to the CCBHC; </a:t>
            </a:r>
          </a:p>
          <a:p>
            <a:pPr lvl="1"/>
            <a:r>
              <a:rPr lang="en-US" dirty="0"/>
              <a:t>(2) a psychosocial evaluation including housing, vocational and educational status, family/caregiver and social support, legal issues, and insurance status; behavioral health history (including trauma history and previous therapeutic interventions and hospitalizations); </a:t>
            </a:r>
          </a:p>
          <a:p>
            <a:pPr lvl="1"/>
            <a:r>
              <a:rPr lang="en-US" dirty="0"/>
              <a:t>(3) diagnostic assessment, including current mental status, mental health (including depression screening) and substance use disorders (including tobacco, alcohol, and other drugs); </a:t>
            </a:r>
          </a:p>
          <a:p>
            <a:endParaRPr lang="en-US" dirty="0"/>
          </a:p>
        </p:txBody>
      </p:sp>
    </p:spTree>
    <p:extLst>
      <p:ext uri="{BB962C8B-B14F-4D97-AF65-F5344CB8AC3E}">
        <p14:creationId xmlns:p14="http://schemas.microsoft.com/office/powerpoint/2010/main" val="3826913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lnSpcReduction="10000"/>
          </a:bodyPr>
          <a:lstStyle/>
          <a:p>
            <a:r>
              <a:rPr lang="en-US" dirty="0"/>
              <a:t>Factors that should be considered related to the assessment include: </a:t>
            </a:r>
          </a:p>
          <a:p>
            <a:pPr lvl="1"/>
            <a:r>
              <a:rPr lang="en-US" dirty="0"/>
              <a:t>(4) assessment of imminent risk (including suicide risk, danger to self or others, urgent or critical medical conditions, other immediate risks including threats from another person);</a:t>
            </a:r>
          </a:p>
          <a:p>
            <a:pPr lvl="1"/>
            <a:r>
              <a:rPr lang="en-US" dirty="0"/>
              <a:t>(5) basic competency/cognitive impairment screening (including the consumer’s ability to understand and participate in their own care); </a:t>
            </a:r>
          </a:p>
          <a:p>
            <a:pPr lvl="1"/>
            <a:r>
              <a:rPr lang="en-US" dirty="0"/>
              <a:t>(6) drug profile including the consumer’s prescriptions, over-the-counter medications, herbal remedies, and other treatments or substances that could affect drug therapy, as well as information on drug allergies; </a:t>
            </a:r>
          </a:p>
          <a:p>
            <a:endParaRPr lang="en-US" dirty="0"/>
          </a:p>
        </p:txBody>
      </p:sp>
    </p:spTree>
    <p:extLst>
      <p:ext uri="{BB962C8B-B14F-4D97-AF65-F5344CB8AC3E}">
        <p14:creationId xmlns:p14="http://schemas.microsoft.com/office/powerpoint/2010/main" val="1886673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r>
              <a:rPr lang="en-US" dirty="0"/>
              <a:t>Factors that should be considered related to the assessment include: </a:t>
            </a:r>
          </a:p>
          <a:p>
            <a:pPr lvl="1"/>
            <a:r>
              <a:rPr lang="en-US" dirty="0"/>
              <a:t>(7) description of attitudes and behaviors, including cultural and environmental factors, that may affect the consumer’s treatment plan; </a:t>
            </a:r>
          </a:p>
          <a:p>
            <a:pPr lvl="1"/>
            <a:r>
              <a:rPr lang="en-US" dirty="0"/>
              <a:t>(8) the consumer’s strengths, goals, and other factors to be considered in recovery planning; </a:t>
            </a:r>
          </a:p>
          <a:p>
            <a:pPr lvl="1"/>
            <a:r>
              <a:rPr lang="en-US" dirty="0"/>
              <a:t>(9) pregnancy and parenting status; </a:t>
            </a:r>
          </a:p>
          <a:p>
            <a:endParaRPr lang="en-US" dirty="0"/>
          </a:p>
        </p:txBody>
      </p:sp>
    </p:spTree>
    <p:extLst>
      <p:ext uri="{BB962C8B-B14F-4D97-AF65-F5344CB8AC3E}">
        <p14:creationId xmlns:p14="http://schemas.microsoft.com/office/powerpoint/2010/main" val="327059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r>
              <a:rPr lang="en-US" dirty="0"/>
              <a:t>Factors that should be considered related to the assessment include: </a:t>
            </a:r>
          </a:p>
          <a:p>
            <a:pPr lvl="1"/>
            <a:r>
              <a:rPr lang="en-US" dirty="0"/>
              <a:t>(10) assessment of need for other services required by the statute (i.e., peer and family/caregiver support services, targeted case management, psychiatric rehabilitation services, LEP or linguistic services); </a:t>
            </a:r>
          </a:p>
          <a:p>
            <a:pPr lvl="1"/>
            <a:r>
              <a:rPr lang="en-US" dirty="0"/>
              <a:t>(11) assessment of the social service needs of the consumer, with necessary referrals made to social services and, for pediatric consumers, to child welfare agencies as appropriate; and </a:t>
            </a:r>
          </a:p>
          <a:p>
            <a:endParaRPr lang="en-US" dirty="0"/>
          </a:p>
        </p:txBody>
      </p:sp>
    </p:spTree>
    <p:extLst>
      <p:ext uri="{BB962C8B-B14F-4D97-AF65-F5344CB8AC3E}">
        <p14:creationId xmlns:p14="http://schemas.microsoft.com/office/powerpoint/2010/main" val="3547066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Assessment</a:t>
            </a:r>
            <a:br>
              <a:rPr lang="en-US" dirty="0"/>
            </a:br>
            <a:r>
              <a:rPr lang="en-US" dirty="0"/>
              <a:t>Monitoring of Key Health Indicators</a:t>
            </a:r>
          </a:p>
        </p:txBody>
      </p:sp>
      <p:sp>
        <p:nvSpPr>
          <p:cNvPr id="3" name="Content Placeholder 2"/>
          <p:cNvSpPr>
            <a:spLocks noGrp="1"/>
          </p:cNvSpPr>
          <p:nvPr>
            <p:ph idx="1"/>
          </p:nvPr>
        </p:nvSpPr>
        <p:spPr>
          <a:xfrm>
            <a:off x="980388" y="2556932"/>
            <a:ext cx="10312923" cy="3627052"/>
          </a:xfrm>
        </p:spPr>
        <p:txBody>
          <a:bodyPr>
            <a:normAutofit/>
          </a:bodyPr>
          <a:lstStyle/>
          <a:p>
            <a:r>
              <a:rPr lang="en-US" dirty="0"/>
              <a:t>Factors that should be considered related to the assessment include: </a:t>
            </a:r>
          </a:p>
          <a:p>
            <a:pPr lvl="1"/>
            <a:r>
              <a:rPr lang="en-US" dirty="0"/>
              <a:t>(12) depending on whether the CCBHC directly provides primary care screening and monitoring of key health indicators and health risk pursuant to criteria 4.G, either: </a:t>
            </a:r>
          </a:p>
          <a:p>
            <a:pPr lvl="2"/>
            <a:r>
              <a:rPr lang="en-US" dirty="0"/>
              <a:t>(a) an assessment of need for a physical exam or further evaluation by appropriate health care professionals, including the consumer’s primary care provider (with appropriate referral and follow-up), or </a:t>
            </a:r>
          </a:p>
          <a:p>
            <a:pPr lvl="2"/>
            <a:r>
              <a:rPr lang="en-US" dirty="0"/>
              <a:t>(b) a basic physical assessment as required by criteria. </a:t>
            </a:r>
          </a:p>
          <a:p>
            <a:r>
              <a:rPr lang="en-US" dirty="0"/>
              <a:t>All remaining necessary releases of information are obtained by this point. </a:t>
            </a:r>
          </a:p>
          <a:p>
            <a:endParaRPr lang="en-US" dirty="0"/>
          </a:p>
        </p:txBody>
      </p:sp>
    </p:spTree>
    <p:extLst>
      <p:ext uri="{BB962C8B-B14F-4D97-AF65-F5344CB8AC3E}">
        <p14:creationId xmlns:p14="http://schemas.microsoft.com/office/powerpoint/2010/main" val="112453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Standardized Biopsychosocial </a:t>
            </a:r>
            <a:br>
              <a:rPr lang="en-US" dirty="0"/>
            </a:br>
            <a:r>
              <a:rPr lang="en-US" dirty="0"/>
              <a:t>Assessment Tools</a:t>
            </a:r>
          </a:p>
        </p:txBody>
      </p:sp>
      <p:sp>
        <p:nvSpPr>
          <p:cNvPr id="3" name="Content Placeholder 2"/>
          <p:cNvSpPr>
            <a:spLocks noGrp="1"/>
          </p:cNvSpPr>
          <p:nvPr>
            <p:ph idx="1"/>
          </p:nvPr>
        </p:nvSpPr>
        <p:spPr>
          <a:xfrm>
            <a:off x="914400" y="2556931"/>
            <a:ext cx="10416619" cy="3570491"/>
          </a:xfrm>
        </p:spPr>
        <p:txBody>
          <a:bodyPr/>
          <a:lstStyle/>
          <a:p>
            <a:r>
              <a:rPr lang="en-US" sz="3000" dirty="0"/>
              <a:t>ASI – Addiction Severity Index</a:t>
            </a:r>
          </a:p>
          <a:p>
            <a:r>
              <a:rPr lang="en-US" sz="3000" dirty="0"/>
              <a:t>The intensity of needs determination measures include the:</a:t>
            </a:r>
            <a:r>
              <a:rPr lang="en-US" sz="2600" b="1" i="1" dirty="0"/>
              <a:t> </a:t>
            </a:r>
          </a:p>
          <a:p>
            <a:pPr lvl="1"/>
            <a:r>
              <a:rPr lang="en-US" sz="2600" b="1" i="1" dirty="0"/>
              <a:t>Level of Care Utilization System (LOCUS) and </a:t>
            </a:r>
          </a:p>
          <a:p>
            <a:pPr lvl="1"/>
            <a:r>
              <a:rPr lang="en-US" sz="2600" b="1" i="1" dirty="0"/>
              <a:t>The American Society of Addiction Medicine Criteria 3</a:t>
            </a:r>
            <a:r>
              <a:rPr lang="en-US" sz="2600" b="1" i="1" baseline="30000" dirty="0"/>
              <a:t>rd</a:t>
            </a:r>
            <a:r>
              <a:rPr lang="en-US" sz="2600" b="1" i="1" dirty="0"/>
              <a:t> Edition</a:t>
            </a:r>
            <a:endParaRPr lang="en-US" sz="2600" dirty="0"/>
          </a:p>
        </p:txBody>
      </p:sp>
    </p:spTree>
    <p:extLst>
      <p:ext uri="{BB962C8B-B14F-4D97-AF65-F5344CB8AC3E}">
        <p14:creationId xmlns:p14="http://schemas.microsoft.com/office/powerpoint/2010/main" val="684357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Addiction Severity Index (ASI) </a:t>
            </a:r>
          </a:p>
        </p:txBody>
      </p:sp>
      <p:sp>
        <p:nvSpPr>
          <p:cNvPr id="3" name="Content Placeholder 2"/>
          <p:cNvSpPr>
            <a:spLocks noGrp="1"/>
          </p:cNvSpPr>
          <p:nvPr>
            <p:ph idx="1"/>
          </p:nvPr>
        </p:nvSpPr>
        <p:spPr/>
        <p:txBody>
          <a:bodyPr/>
          <a:lstStyle/>
          <a:p>
            <a:r>
              <a:rPr lang="en-US" dirty="0"/>
              <a:t>Domains: The minimum </a:t>
            </a:r>
          </a:p>
          <a:p>
            <a:pPr lvl="1"/>
            <a:r>
              <a:rPr lang="en-US" dirty="0"/>
              <a:t>Medical Status </a:t>
            </a:r>
          </a:p>
          <a:p>
            <a:pPr lvl="1"/>
            <a:r>
              <a:rPr lang="en-US" dirty="0"/>
              <a:t>Employment/Support Status </a:t>
            </a:r>
          </a:p>
          <a:p>
            <a:pPr lvl="1"/>
            <a:r>
              <a:rPr lang="en-US" dirty="0"/>
              <a:t>Alcohol/Drugs </a:t>
            </a:r>
          </a:p>
          <a:p>
            <a:pPr lvl="1"/>
            <a:r>
              <a:rPr lang="en-US" dirty="0"/>
              <a:t>Legal Status </a:t>
            </a:r>
          </a:p>
          <a:p>
            <a:pPr lvl="1"/>
            <a:r>
              <a:rPr lang="en-US" dirty="0"/>
              <a:t>Family/Social Status </a:t>
            </a:r>
          </a:p>
          <a:p>
            <a:pPr lvl="1"/>
            <a:r>
              <a:rPr lang="en-US" dirty="0"/>
              <a:t>Psychiatric Status </a:t>
            </a:r>
          </a:p>
        </p:txBody>
      </p:sp>
    </p:spTree>
    <p:extLst>
      <p:ext uri="{BB962C8B-B14F-4D97-AF65-F5344CB8AC3E}">
        <p14:creationId xmlns:p14="http://schemas.microsoft.com/office/powerpoint/2010/main" val="264399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Biopsychosocial Domains</a:t>
            </a:r>
          </a:p>
        </p:txBody>
      </p:sp>
      <p:sp>
        <p:nvSpPr>
          <p:cNvPr id="3" name="Content Placeholder 2"/>
          <p:cNvSpPr>
            <a:spLocks noGrp="1"/>
          </p:cNvSpPr>
          <p:nvPr>
            <p:ph idx="1"/>
          </p:nvPr>
        </p:nvSpPr>
        <p:spPr/>
        <p:txBody>
          <a:bodyPr/>
          <a:lstStyle/>
          <a:p>
            <a:r>
              <a:rPr lang="en-US" dirty="0"/>
              <a:t>Mental Status examination </a:t>
            </a:r>
          </a:p>
          <a:p>
            <a:r>
              <a:rPr lang="en-US" dirty="0"/>
              <a:t>Strengths (Protective Factors) </a:t>
            </a:r>
          </a:p>
          <a:p>
            <a:r>
              <a:rPr lang="en-US" dirty="0"/>
              <a:t>Risk Factors </a:t>
            </a:r>
          </a:p>
          <a:p>
            <a:r>
              <a:rPr lang="en-US" dirty="0"/>
              <a:t>Spiritual/Religion </a:t>
            </a:r>
          </a:p>
          <a:p>
            <a:r>
              <a:rPr lang="en-US" dirty="0"/>
              <a:t>Trauma </a:t>
            </a:r>
          </a:p>
          <a:p>
            <a:r>
              <a:rPr lang="en-US" dirty="0"/>
              <a:t>Cultural Specific Questions </a:t>
            </a:r>
          </a:p>
          <a:p>
            <a:endParaRPr lang="en-US" dirty="0"/>
          </a:p>
          <a:p>
            <a:endParaRPr lang="en-US" dirty="0"/>
          </a:p>
        </p:txBody>
      </p:sp>
    </p:spTree>
    <p:extLst>
      <p:ext uri="{BB962C8B-B14F-4D97-AF65-F5344CB8AC3E}">
        <p14:creationId xmlns:p14="http://schemas.microsoft.com/office/powerpoint/2010/main" val="209224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ASAM 6 Dimensional Assessment </a:t>
            </a:r>
          </a:p>
        </p:txBody>
      </p:sp>
      <p:sp>
        <p:nvSpPr>
          <p:cNvPr id="3" name="Content Placeholder 2"/>
          <p:cNvSpPr>
            <a:spLocks noGrp="1"/>
          </p:cNvSpPr>
          <p:nvPr>
            <p:ph idx="1"/>
          </p:nvPr>
        </p:nvSpPr>
        <p:spPr/>
        <p:txBody>
          <a:bodyPr/>
          <a:lstStyle/>
          <a:p>
            <a:r>
              <a:rPr lang="en-US" dirty="0"/>
              <a:t>D-1: Acute Intoxication and/or Withdrawal Potential </a:t>
            </a:r>
          </a:p>
          <a:p>
            <a:r>
              <a:rPr lang="en-US" dirty="0"/>
              <a:t>D-2: Biomedical Conditions and Complications  </a:t>
            </a:r>
          </a:p>
          <a:p>
            <a:r>
              <a:rPr lang="en-US" dirty="0"/>
              <a:t>D-3: Emotional, Behavioral, or Cognitive Conditions and Complications </a:t>
            </a:r>
          </a:p>
          <a:p>
            <a:r>
              <a:rPr lang="en-US" dirty="0"/>
              <a:t>D-4: Readiness to Change </a:t>
            </a:r>
          </a:p>
          <a:p>
            <a:r>
              <a:rPr lang="en-US" dirty="0"/>
              <a:t>D-5: Relapse, Continued Use or Continued Problem Potential </a:t>
            </a:r>
          </a:p>
          <a:p>
            <a:r>
              <a:rPr lang="en-US" dirty="0"/>
              <a:t>D-6: Recovery/Living Environment </a:t>
            </a:r>
          </a:p>
        </p:txBody>
      </p:sp>
    </p:spTree>
    <p:extLst>
      <p:ext uri="{BB962C8B-B14F-4D97-AF65-F5344CB8AC3E}">
        <p14:creationId xmlns:p14="http://schemas.microsoft.com/office/powerpoint/2010/main" val="98270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210103249.jpg"/>
          <p:cNvPicPr>
            <a:picLocks noChangeAspect="1"/>
          </p:cNvPicPr>
          <p:nvPr/>
        </p:nvPicPr>
        <p:blipFill>
          <a:blip r:embed="rId3" cstate="print"/>
          <a:stretch>
            <a:fillRect/>
          </a:stretch>
        </p:blipFill>
        <p:spPr>
          <a:xfrm>
            <a:off x="0" y="0"/>
            <a:ext cx="12192000" cy="6858000"/>
          </a:xfrm>
          <a:prstGeom prst="rect">
            <a:avLst/>
          </a:prstGeom>
        </p:spPr>
      </p:pic>
      <p:sp>
        <p:nvSpPr>
          <p:cNvPr id="5" name="Title 4"/>
          <p:cNvSpPr>
            <a:spLocks noGrp="1"/>
          </p:cNvSpPr>
          <p:nvPr>
            <p:ph type="title"/>
          </p:nvPr>
        </p:nvSpPr>
        <p:spPr>
          <a:xfrm>
            <a:off x="1524000" y="152400"/>
            <a:ext cx="9144000" cy="1249362"/>
          </a:xfrm>
        </p:spPr>
        <p:txBody>
          <a:bodyPr>
            <a:normAutofit/>
          </a:bodyPr>
          <a:lstStyle/>
          <a:p>
            <a:r>
              <a:rPr lang="en-US" sz="6600" b="1" dirty="0"/>
              <a:t>10,000 foot view</a:t>
            </a:r>
          </a:p>
        </p:txBody>
      </p:sp>
    </p:spTree>
    <p:extLst>
      <p:ext uri="{BB962C8B-B14F-4D97-AF65-F5344CB8AC3E}">
        <p14:creationId xmlns:p14="http://schemas.microsoft.com/office/powerpoint/2010/main" val="1258890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3C9C-D8C4-4080-B4B5-DE09CEDAA4F1}"/>
              </a:ext>
            </a:extLst>
          </p:cNvPr>
          <p:cNvSpPr>
            <a:spLocks noGrp="1"/>
          </p:cNvSpPr>
          <p:nvPr>
            <p:ph type="title"/>
          </p:nvPr>
        </p:nvSpPr>
        <p:spPr/>
        <p:txBody>
          <a:bodyPr/>
          <a:lstStyle/>
          <a:p>
            <a:r>
              <a:rPr lang="en-US" dirty="0"/>
              <a:t>Risk Rating System</a:t>
            </a:r>
          </a:p>
        </p:txBody>
      </p:sp>
      <p:sp>
        <p:nvSpPr>
          <p:cNvPr id="3" name="Content Placeholder 2">
            <a:extLst>
              <a:ext uri="{FF2B5EF4-FFF2-40B4-BE49-F238E27FC236}">
                <a16:creationId xmlns:a16="http://schemas.microsoft.com/office/drawing/2014/main" id="{849E71CD-7756-49D8-B39B-90778931FC51}"/>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dirty="0"/>
              <a:t>0-4 Point Rating Scale, page 57</a:t>
            </a:r>
          </a:p>
        </p:txBody>
      </p:sp>
    </p:spTree>
    <p:extLst>
      <p:ext uri="{BB962C8B-B14F-4D97-AF65-F5344CB8AC3E}">
        <p14:creationId xmlns:p14="http://schemas.microsoft.com/office/powerpoint/2010/main" val="2470107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3C9C-D8C4-4080-B4B5-DE09CEDAA4F1}"/>
              </a:ext>
            </a:extLst>
          </p:cNvPr>
          <p:cNvSpPr>
            <a:spLocks noGrp="1"/>
          </p:cNvSpPr>
          <p:nvPr>
            <p:ph type="title"/>
          </p:nvPr>
        </p:nvSpPr>
        <p:spPr/>
        <p:txBody>
          <a:bodyPr/>
          <a:lstStyle/>
          <a:p>
            <a:r>
              <a:rPr lang="en-US" dirty="0"/>
              <a:t>Risk Rating System</a:t>
            </a:r>
          </a:p>
        </p:txBody>
      </p:sp>
      <p:sp>
        <p:nvSpPr>
          <p:cNvPr id="3" name="Content Placeholder 2">
            <a:extLst>
              <a:ext uri="{FF2B5EF4-FFF2-40B4-BE49-F238E27FC236}">
                <a16:creationId xmlns:a16="http://schemas.microsoft.com/office/drawing/2014/main" id="{849E71CD-7756-49D8-B39B-90778931FC51}"/>
              </a:ext>
            </a:extLst>
          </p:cNvPr>
          <p:cNvSpPr>
            <a:spLocks noGrp="1"/>
          </p:cNvSpPr>
          <p:nvPr>
            <p:ph sz="half" idx="1"/>
          </p:nvPr>
        </p:nvSpPr>
        <p:spPr>
          <a:xfrm>
            <a:off x="745724" y="2560320"/>
            <a:ext cx="5271028" cy="3636294"/>
          </a:xfrm>
        </p:spPr>
        <p:txBody>
          <a:bodyPr/>
          <a:lstStyle/>
          <a:p>
            <a:pPr marL="457200" lvl="1" indent="0" algn="ctr">
              <a:buNone/>
            </a:pPr>
            <a:r>
              <a:rPr lang="en-US" sz="3600" dirty="0"/>
              <a:t>0: Low risk</a:t>
            </a:r>
          </a:p>
        </p:txBody>
      </p:sp>
      <p:sp>
        <p:nvSpPr>
          <p:cNvPr id="4" name="Content Placeholder 3">
            <a:extLst>
              <a:ext uri="{FF2B5EF4-FFF2-40B4-BE49-F238E27FC236}">
                <a16:creationId xmlns:a16="http://schemas.microsoft.com/office/drawing/2014/main" id="{3348E35A-EA1C-4B57-9958-75EC66D0A02A}"/>
              </a:ext>
            </a:extLst>
          </p:cNvPr>
          <p:cNvSpPr>
            <a:spLocks noGrp="1"/>
          </p:cNvSpPr>
          <p:nvPr>
            <p:ph sz="half" idx="2"/>
          </p:nvPr>
        </p:nvSpPr>
        <p:spPr>
          <a:xfrm>
            <a:off x="6181344" y="2560320"/>
            <a:ext cx="5279728" cy="3636294"/>
          </a:xfrm>
        </p:spPr>
        <p:txBody>
          <a:bodyPr>
            <a:normAutofit/>
          </a:bodyPr>
          <a:lstStyle/>
          <a:p>
            <a:pPr lvl="1"/>
            <a:r>
              <a:rPr lang="en-US" sz="2800" dirty="0"/>
              <a:t>Non-issue or very low risk</a:t>
            </a:r>
          </a:p>
          <a:p>
            <a:pPr lvl="1"/>
            <a:r>
              <a:rPr lang="en-US" sz="2800" dirty="0"/>
              <a:t>No current risk and any chronic issues should be mostly stabilized</a:t>
            </a:r>
          </a:p>
        </p:txBody>
      </p:sp>
    </p:spTree>
    <p:extLst>
      <p:ext uri="{BB962C8B-B14F-4D97-AF65-F5344CB8AC3E}">
        <p14:creationId xmlns:p14="http://schemas.microsoft.com/office/powerpoint/2010/main" val="37483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3C9C-D8C4-4080-B4B5-DE09CEDAA4F1}"/>
              </a:ext>
            </a:extLst>
          </p:cNvPr>
          <p:cNvSpPr>
            <a:spLocks noGrp="1"/>
          </p:cNvSpPr>
          <p:nvPr>
            <p:ph type="title"/>
          </p:nvPr>
        </p:nvSpPr>
        <p:spPr/>
        <p:txBody>
          <a:bodyPr/>
          <a:lstStyle/>
          <a:p>
            <a:r>
              <a:rPr lang="en-US" dirty="0"/>
              <a:t>Risk Rating System</a:t>
            </a:r>
          </a:p>
        </p:txBody>
      </p:sp>
      <p:sp>
        <p:nvSpPr>
          <p:cNvPr id="3" name="Content Placeholder 2">
            <a:extLst>
              <a:ext uri="{FF2B5EF4-FFF2-40B4-BE49-F238E27FC236}">
                <a16:creationId xmlns:a16="http://schemas.microsoft.com/office/drawing/2014/main" id="{849E71CD-7756-49D8-B39B-90778931FC51}"/>
              </a:ext>
            </a:extLst>
          </p:cNvPr>
          <p:cNvSpPr>
            <a:spLocks noGrp="1"/>
          </p:cNvSpPr>
          <p:nvPr>
            <p:ph sz="half" idx="1"/>
          </p:nvPr>
        </p:nvSpPr>
        <p:spPr>
          <a:xfrm>
            <a:off x="745724" y="2560320"/>
            <a:ext cx="5271028" cy="3636294"/>
          </a:xfrm>
        </p:spPr>
        <p:txBody>
          <a:bodyPr/>
          <a:lstStyle/>
          <a:p>
            <a:pPr marL="457200" lvl="1" indent="0" algn="ctr">
              <a:buNone/>
            </a:pPr>
            <a:r>
              <a:rPr lang="en-US" sz="3600" dirty="0"/>
              <a:t>1: Mild risk</a:t>
            </a:r>
          </a:p>
        </p:txBody>
      </p:sp>
      <p:sp>
        <p:nvSpPr>
          <p:cNvPr id="4" name="Content Placeholder 3">
            <a:extLst>
              <a:ext uri="{FF2B5EF4-FFF2-40B4-BE49-F238E27FC236}">
                <a16:creationId xmlns:a16="http://schemas.microsoft.com/office/drawing/2014/main" id="{3348E35A-EA1C-4B57-9958-75EC66D0A02A}"/>
              </a:ext>
            </a:extLst>
          </p:cNvPr>
          <p:cNvSpPr>
            <a:spLocks noGrp="1"/>
          </p:cNvSpPr>
          <p:nvPr>
            <p:ph sz="half" idx="2"/>
          </p:nvPr>
        </p:nvSpPr>
        <p:spPr>
          <a:xfrm>
            <a:off x="6181344" y="2560320"/>
            <a:ext cx="5279728" cy="3636294"/>
          </a:xfrm>
        </p:spPr>
        <p:txBody>
          <a:bodyPr>
            <a:normAutofit/>
          </a:bodyPr>
          <a:lstStyle/>
          <a:p>
            <a:pPr lvl="1"/>
            <a:r>
              <a:rPr lang="en-US" sz="2800" dirty="0"/>
              <a:t>Mildly difficult issue or present minor signs or symptoms</a:t>
            </a:r>
          </a:p>
          <a:p>
            <a:pPr lvl="1"/>
            <a:r>
              <a:rPr lang="en-US" sz="2800" dirty="0"/>
              <a:t>Existing chronic issues should be able to be resolved in a short period of time</a:t>
            </a:r>
          </a:p>
        </p:txBody>
      </p:sp>
    </p:spTree>
    <p:extLst>
      <p:ext uri="{BB962C8B-B14F-4D97-AF65-F5344CB8AC3E}">
        <p14:creationId xmlns:p14="http://schemas.microsoft.com/office/powerpoint/2010/main" val="2488756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3C9C-D8C4-4080-B4B5-DE09CEDAA4F1}"/>
              </a:ext>
            </a:extLst>
          </p:cNvPr>
          <p:cNvSpPr>
            <a:spLocks noGrp="1"/>
          </p:cNvSpPr>
          <p:nvPr>
            <p:ph type="title"/>
          </p:nvPr>
        </p:nvSpPr>
        <p:spPr/>
        <p:txBody>
          <a:bodyPr/>
          <a:lstStyle/>
          <a:p>
            <a:r>
              <a:rPr lang="en-US" dirty="0"/>
              <a:t>Risk Rating System</a:t>
            </a:r>
          </a:p>
        </p:txBody>
      </p:sp>
      <p:sp>
        <p:nvSpPr>
          <p:cNvPr id="3" name="Content Placeholder 2">
            <a:extLst>
              <a:ext uri="{FF2B5EF4-FFF2-40B4-BE49-F238E27FC236}">
                <a16:creationId xmlns:a16="http://schemas.microsoft.com/office/drawing/2014/main" id="{849E71CD-7756-49D8-B39B-90778931FC51}"/>
              </a:ext>
            </a:extLst>
          </p:cNvPr>
          <p:cNvSpPr>
            <a:spLocks noGrp="1"/>
          </p:cNvSpPr>
          <p:nvPr>
            <p:ph sz="half" idx="1"/>
          </p:nvPr>
        </p:nvSpPr>
        <p:spPr>
          <a:xfrm>
            <a:off x="745724" y="2560320"/>
            <a:ext cx="5271028" cy="3636294"/>
          </a:xfrm>
        </p:spPr>
        <p:txBody>
          <a:bodyPr/>
          <a:lstStyle/>
          <a:p>
            <a:pPr marL="457200" lvl="1" indent="0" algn="ctr">
              <a:buNone/>
            </a:pPr>
            <a:r>
              <a:rPr lang="en-US" sz="3600" dirty="0"/>
              <a:t>2: Moderate risk</a:t>
            </a:r>
          </a:p>
        </p:txBody>
      </p:sp>
      <p:sp>
        <p:nvSpPr>
          <p:cNvPr id="4" name="Content Placeholder 3">
            <a:extLst>
              <a:ext uri="{FF2B5EF4-FFF2-40B4-BE49-F238E27FC236}">
                <a16:creationId xmlns:a16="http://schemas.microsoft.com/office/drawing/2014/main" id="{3348E35A-EA1C-4B57-9958-75EC66D0A02A}"/>
              </a:ext>
            </a:extLst>
          </p:cNvPr>
          <p:cNvSpPr>
            <a:spLocks noGrp="1"/>
          </p:cNvSpPr>
          <p:nvPr>
            <p:ph sz="half" idx="2"/>
          </p:nvPr>
        </p:nvSpPr>
        <p:spPr>
          <a:xfrm>
            <a:off x="6181344" y="2560320"/>
            <a:ext cx="5279728" cy="3636294"/>
          </a:xfrm>
        </p:spPr>
        <p:txBody>
          <a:bodyPr>
            <a:normAutofit/>
          </a:bodyPr>
          <a:lstStyle/>
          <a:p>
            <a:pPr lvl="1"/>
            <a:r>
              <a:rPr lang="en-US" sz="2800" dirty="0"/>
              <a:t>Moderate difficulty in functioning</a:t>
            </a:r>
          </a:p>
          <a:p>
            <a:pPr lvl="1"/>
            <a:r>
              <a:rPr lang="en-US" sz="2800" dirty="0"/>
              <a:t>Even with moderate impairment, or somewhat persistent chronic issues, relevant skills, or support systems may be present</a:t>
            </a:r>
          </a:p>
        </p:txBody>
      </p:sp>
    </p:spTree>
    <p:extLst>
      <p:ext uri="{BB962C8B-B14F-4D97-AF65-F5344CB8AC3E}">
        <p14:creationId xmlns:p14="http://schemas.microsoft.com/office/powerpoint/2010/main" val="4086702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3C9C-D8C4-4080-B4B5-DE09CEDAA4F1}"/>
              </a:ext>
            </a:extLst>
          </p:cNvPr>
          <p:cNvSpPr>
            <a:spLocks noGrp="1"/>
          </p:cNvSpPr>
          <p:nvPr>
            <p:ph type="title"/>
          </p:nvPr>
        </p:nvSpPr>
        <p:spPr/>
        <p:txBody>
          <a:bodyPr/>
          <a:lstStyle/>
          <a:p>
            <a:r>
              <a:rPr lang="en-US" dirty="0"/>
              <a:t>Risk Rating System</a:t>
            </a:r>
          </a:p>
        </p:txBody>
      </p:sp>
      <p:sp>
        <p:nvSpPr>
          <p:cNvPr id="3" name="Content Placeholder 2">
            <a:extLst>
              <a:ext uri="{FF2B5EF4-FFF2-40B4-BE49-F238E27FC236}">
                <a16:creationId xmlns:a16="http://schemas.microsoft.com/office/drawing/2014/main" id="{849E71CD-7756-49D8-B39B-90778931FC51}"/>
              </a:ext>
            </a:extLst>
          </p:cNvPr>
          <p:cNvSpPr>
            <a:spLocks noGrp="1"/>
          </p:cNvSpPr>
          <p:nvPr>
            <p:ph sz="half" idx="1"/>
          </p:nvPr>
        </p:nvSpPr>
        <p:spPr>
          <a:xfrm>
            <a:off x="745724" y="2560320"/>
            <a:ext cx="5271028" cy="3636294"/>
          </a:xfrm>
        </p:spPr>
        <p:txBody>
          <a:bodyPr/>
          <a:lstStyle/>
          <a:p>
            <a:pPr marL="457200" lvl="1" indent="0" algn="ctr">
              <a:buNone/>
            </a:pPr>
            <a:r>
              <a:rPr lang="en-US" sz="3600" dirty="0"/>
              <a:t>3: Serious risk</a:t>
            </a:r>
          </a:p>
        </p:txBody>
      </p:sp>
      <p:sp>
        <p:nvSpPr>
          <p:cNvPr id="4" name="Content Placeholder 3">
            <a:extLst>
              <a:ext uri="{FF2B5EF4-FFF2-40B4-BE49-F238E27FC236}">
                <a16:creationId xmlns:a16="http://schemas.microsoft.com/office/drawing/2014/main" id="{3348E35A-EA1C-4B57-9958-75EC66D0A02A}"/>
              </a:ext>
            </a:extLst>
          </p:cNvPr>
          <p:cNvSpPr>
            <a:spLocks noGrp="1"/>
          </p:cNvSpPr>
          <p:nvPr>
            <p:ph sz="half" idx="2"/>
          </p:nvPr>
        </p:nvSpPr>
        <p:spPr>
          <a:xfrm>
            <a:off x="6181344" y="2560320"/>
            <a:ext cx="5279728" cy="3636294"/>
          </a:xfrm>
        </p:spPr>
        <p:txBody>
          <a:bodyPr>
            <a:normAutofit/>
          </a:bodyPr>
          <a:lstStyle/>
          <a:p>
            <a:pPr lvl="1"/>
            <a:r>
              <a:rPr lang="en-US" sz="2800" dirty="0"/>
              <a:t>A serious issue or difficulty coping within a given Dimension</a:t>
            </a:r>
          </a:p>
          <a:p>
            <a:pPr lvl="1"/>
            <a:r>
              <a:rPr lang="en-US" sz="2800" dirty="0"/>
              <a:t>A client presenting at this risk level may be considered in or near “imminent danger”</a:t>
            </a:r>
          </a:p>
        </p:txBody>
      </p:sp>
    </p:spTree>
    <p:extLst>
      <p:ext uri="{BB962C8B-B14F-4D97-AF65-F5344CB8AC3E}">
        <p14:creationId xmlns:p14="http://schemas.microsoft.com/office/powerpoint/2010/main" val="2125996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3C9C-D8C4-4080-B4B5-DE09CEDAA4F1}"/>
              </a:ext>
            </a:extLst>
          </p:cNvPr>
          <p:cNvSpPr>
            <a:spLocks noGrp="1"/>
          </p:cNvSpPr>
          <p:nvPr>
            <p:ph type="title"/>
          </p:nvPr>
        </p:nvSpPr>
        <p:spPr/>
        <p:txBody>
          <a:bodyPr/>
          <a:lstStyle/>
          <a:p>
            <a:r>
              <a:rPr lang="en-US" dirty="0"/>
              <a:t>Risk Rating System</a:t>
            </a:r>
          </a:p>
        </p:txBody>
      </p:sp>
      <p:sp>
        <p:nvSpPr>
          <p:cNvPr id="3" name="Content Placeholder 2">
            <a:extLst>
              <a:ext uri="{FF2B5EF4-FFF2-40B4-BE49-F238E27FC236}">
                <a16:creationId xmlns:a16="http://schemas.microsoft.com/office/drawing/2014/main" id="{849E71CD-7756-49D8-B39B-90778931FC51}"/>
              </a:ext>
            </a:extLst>
          </p:cNvPr>
          <p:cNvSpPr>
            <a:spLocks noGrp="1"/>
          </p:cNvSpPr>
          <p:nvPr>
            <p:ph sz="half" idx="1"/>
          </p:nvPr>
        </p:nvSpPr>
        <p:spPr>
          <a:xfrm>
            <a:off x="745724" y="2560320"/>
            <a:ext cx="5271028" cy="3636294"/>
          </a:xfrm>
        </p:spPr>
        <p:txBody>
          <a:bodyPr/>
          <a:lstStyle/>
          <a:p>
            <a:pPr marL="457200" lvl="1" indent="0" algn="ctr">
              <a:buNone/>
            </a:pPr>
            <a:r>
              <a:rPr lang="en-US" sz="3600" dirty="0"/>
              <a:t>4: Utmost risk</a:t>
            </a:r>
          </a:p>
        </p:txBody>
      </p:sp>
      <p:sp>
        <p:nvSpPr>
          <p:cNvPr id="4" name="Content Placeholder 3">
            <a:extLst>
              <a:ext uri="{FF2B5EF4-FFF2-40B4-BE49-F238E27FC236}">
                <a16:creationId xmlns:a16="http://schemas.microsoft.com/office/drawing/2014/main" id="{3348E35A-EA1C-4B57-9958-75EC66D0A02A}"/>
              </a:ext>
            </a:extLst>
          </p:cNvPr>
          <p:cNvSpPr>
            <a:spLocks noGrp="1"/>
          </p:cNvSpPr>
          <p:nvPr>
            <p:ph sz="half" idx="2"/>
          </p:nvPr>
        </p:nvSpPr>
        <p:spPr>
          <a:xfrm>
            <a:off x="6181344" y="2560320"/>
            <a:ext cx="5279728" cy="3636294"/>
          </a:xfrm>
        </p:spPr>
        <p:txBody>
          <a:bodyPr>
            <a:normAutofit/>
          </a:bodyPr>
          <a:lstStyle/>
          <a:p>
            <a:pPr lvl="1"/>
            <a:r>
              <a:rPr lang="en-US" sz="2800" dirty="0"/>
              <a:t>Issues of utmost severity</a:t>
            </a:r>
          </a:p>
          <a:p>
            <a:pPr lvl="1"/>
            <a:r>
              <a:rPr lang="en-US" sz="2800" dirty="0"/>
              <a:t>Client has critical impairments in coping and functioning, with signs and symptoms, indicating an “imminent danger” concern</a:t>
            </a:r>
          </a:p>
        </p:txBody>
      </p:sp>
    </p:spTree>
    <p:extLst>
      <p:ext uri="{BB962C8B-B14F-4D97-AF65-F5344CB8AC3E}">
        <p14:creationId xmlns:p14="http://schemas.microsoft.com/office/powerpoint/2010/main" val="2405889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9787-AB03-4B78-BD25-48C28EC4F0F3}"/>
              </a:ext>
            </a:extLst>
          </p:cNvPr>
          <p:cNvSpPr>
            <a:spLocks noGrp="1"/>
          </p:cNvSpPr>
          <p:nvPr>
            <p:ph type="title"/>
          </p:nvPr>
        </p:nvSpPr>
        <p:spPr/>
        <p:txBody>
          <a:bodyPr/>
          <a:lstStyle/>
          <a:p>
            <a:r>
              <a:rPr lang="en-US" dirty="0"/>
              <a:t>ASAM Continued Service Criteria</a:t>
            </a:r>
          </a:p>
        </p:txBody>
      </p:sp>
      <p:sp>
        <p:nvSpPr>
          <p:cNvPr id="3" name="Content Placeholder 2">
            <a:extLst>
              <a:ext uri="{FF2B5EF4-FFF2-40B4-BE49-F238E27FC236}">
                <a16:creationId xmlns:a16="http://schemas.microsoft.com/office/drawing/2014/main" id="{B312F984-FBEE-4633-8AFA-8430C837D10C}"/>
              </a:ext>
            </a:extLst>
          </p:cNvPr>
          <p:cNvSpPr>
            <a:spLocks noGrp="1"/>
          </p:cNvSpPr>
          <p:nvPr>
            <p:ph idx="1"/>
          </p:nvPr>
        </p:nvSpPr>
        <p:spPr/>
        <p:txBody>
          <a:bodyPr/>
          <a:lstStyle/>
          <a:p>
            <a:r>
              <a:rPr lang="en-US" dirty="0"/>
              <a:t>Client is making progress, but hasn’t achieved goals yet so continuing at the present level of care is indicated.</a:t>
            </a:r>
          </a:p>
          <a:p>
            <a:r>
              <a:rPr lang="en-US" dirty="0"/>
              <a:t>Client is not making progress towards goals, but has the capacity to resolve problems.  Client is actively working toward goal so continuing at the present level of care is indicated.</a:t>
            </a:r>
          </a:p>
          <a:p>
            <a:r>
              <a:rPr lang="en-US" dirty="0"/>
              <a:t>New problems have been identified that are appropriately treated at this level of care so continued service is indicated.</a:t>
            </a:r>
          </a:p>
        </p:txBody>
      </p:sp>
    </p:spTree>
    <p:extLst>
      <p:ext uri="{BB962C8B-B14F-4D97-AF65-F5344CB8AC3E}">
        <p14:creationId xmlns:p14="http://schemas.microsoft.com/office/powerpoint/2010/main" val="1434494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FD9C-AB64-4632-8918-2141C914112A}"/>
              </a:ext>
            </a:extLst>
          </p:cNvPr>
          <p:cNvSpPr>
            <a:spLocks noGrp="1"/>
          </p:cNvSpPr>
          <p:nvPr>
            <p:ph type="title"/>
          </p:nvPr>
        </p:nvSpPr>
        <p:spPr/>
        <p:txBody>
          <a:bodyPr/>
          <a:lstStyle/>
          <a:p>
            <a:r>
              <a:rPr lang="en-US" dirty="0"/>
              <a:t>ASAM Discharge/Transfer Criteria</a:t>
            </a:r>
          </a:p>
        </p:txBody>
      </p:sp>
      <p:sp>
        <p:nvSpPr>
          <p:cNvPr id="3" name="Content Placeholder 2">
            <a:extLst>
              <a:ext uri="{FF2B5EF4-FFF2-40B4-BE49-F238E27FC236}">
                <a16:creationId xmlns:a16="http://schemas.microsoft.com/office/drawing/2014/main" id="{59213D73-D8E1-4213-95C9-5613489C6CA2}"/>
              </a:ext>
            </a:extLst>
          </p:cNvPr>
          <p:cNvSpPr>
            <a:spLocks noGrp="1"/>
          </p:cNvSpPr>
          <p:nvPr>
            <p:ph idx="1"/>
          </p:nvPr>
        </p:nvSpPr>
        <p:spPr>
          <a:xfrm>
            <a:off x="843378" y="2556931"/>
            <a:ext cx="10608815" cy="3542027"/>
          </a:xfrm>
        </p:spPr>
        <p:txBody>
          <a:bodyPr>
            <a:normAutofit lnSpcReduction="10000"/>
          </a:bodyPr>
          <a:lstStyle/>
          <a:p>
            <a:r>
              <a:rPr lang="en-US" dirty="0"/>
              <a:t>Client has achieved treatment plan goals, resolving problems that justified admission so transferring client to a less restrictive level of care is indicated.</a:t>
            </a:r>
          </a:p>
          <a:p>
            <a:r>
              <a:rPr lang="en-US" dirty="0"/>
              <a:t>Client has been unable to resolve problems that justified admission despite amendments to the treatment plan.  Treatment at another level of care is therefore indicated: this may be higher or lower.</a:t>
            </a:r>
          </a:p>
          <a:p>
            <a:r>
              <a:rPr lang="en-US" dirty="0"/>
              <a:t>Client demonstrated lack of capacity to resolve problems due to diagnostic or COD issues. Treatment at another level of care is therefore indicated.</a:t>
            </a:r>
          </a:p>
          <a:p>
            <a:r>
              <a:rPr lang="en-US" dirty="0"/>
              <a:t>Client’s problems have intensified or has new problems that can only be treated at a higher level of care.</a:t>
            </a:r>
          </a:p>
        </p:txBody>
      </p:sp>
    </p:spTree>
    <p:extLst>
      <p:ext uri="{BB962C8B-B14F-4D97-AF65-F5344CB8AC3E}">
        <p14:creationId xmlns:p14="http://schemas.microsoft.com/office/powerpoint/2010/main" val="1475315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Evaluation </a:t>
            </a:r>
          </a:p>
        </p:txBody>
      </p:sp>
      <p:sp>
        <p:nvSpPr>
          <p:cNvPr id="3" name="Content Placeholder 2"/>
          <p:cNvSpPr>
            <a:spLocks noGrp="1"/>
          </p:cNvSpPr>
          <p:nvPr>
            <p:ph idx="1"/>
          </p:nvPr>
        </p:nvSpPr>
        <p:spPr/>
        <p:txBody>
          <a:bodyPr/>
          <a:lstStyle/>
          <a:p>
            <a:r>
              <a:rPr lang="en-US" dirty="0"/>
              <a:t>Completed by an appropriately licensed clinician such as an LCSW. </a:t>
            </a:r>
          </a:p>
          <a:p>
            <a:r>
              <a:rPr lang="en-US" dirty="0"/>
              <a:t>Additional biopsychosocial questions related to mental health status, symptomology and impact of functioning</a:t>
            </a:r>
          </a:p>
          <a:p>
            <a:r>
              <a:rPr lang="en-US" dirty="0"/>
              <a:t>Determine threshold of significance </a:t>
            </a:r>
          </a:p>
          <a:p>
            <a:r>
              <a:rPr lang="en-US" dirty="0"/>
              <a:t>Detailed psychiatric evaluation with collaborative DSM 5 diagnosis </a:t>
            </a:r>
          </a:p>
        </p:txBody>
      </p:sp>
    </p:spTree>
    <p:extLst>
      <p:ext uri="{BB962C8B-B14F-4D97-AF65-F5344CB8AC3E}">
        <p14:creationId xmlns:p14="http://schemas.microsoft.com/office/powerpoint/2010/main" val="2038992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Standardized Biopsychosocial </a:t>
            </a:r>
            <a:br>
              <a:rPr lang="en-US" dirty="0"/>
            </a:br>
            <a:r>
              <a:rPr lang="en-US" dirty="0"/>
              <a:t>Assessment Tools</a:t>
            </a:r>
          </a:p>
        </p:txBody>
      </p:sp>
      <p:sp>
        <p:nvSpPr>
          <p:cNvPr id="3" name="Content Placeholder 2"/>
          <p:cNvSpPr>
            <a:spLocks noGrp="1"/>
          </p:cNvSpPr>
          <p:nvPr>
            <p:ph idx="1"/>
          </p:nvPr>
        </p:nvSpPr>
        <p:spPr/>
        <p:txBody>
          <a:bodyPr/>
          <a:lstStyle/>
          <a:p>
            <a:r>
              <a:rPr lang="en-US" dirty="0"/>
              <a:t>Functional impairment measurement using the </a:t>
            </a:r>
            <a:r>
              <a:rPr lang="en-US" b="1" i="1" dirty="0"/>
              <a:t>World Health Organization Disability Assessment Scale Version 2 (WHODAS 2.0) </a:t>
            </a:r>
            <a:r>
              <a:rPr lang="en-US" dirty="0"/>
              <a:t>will provide the client’s treatment team with valuable information they can use to determine eligibility for additional supports, such as Long-term Services and Supports (LTSS) and address the degree to which an individuals’ level of impairment may impact treatment and recovery outcomes.</a:t>
            </a:r>
          </a:p>
          <a:p>
            <a:pPr marL="0" indent="0">
              <a:buNone/>
            </a:pPr>
            <a:endParaRPr lang="en-US" dirty="0"/>
          </a:p>
        </p:txBody>
      </p:sp>
    </p:spTree>
    <p:extLst>
      <p:ext uri="{BB962C8B-B14F-4D97-AF65-F5344CB8AC3E}">
        <p14:creationId xmlns:p14="http://schemas.microsoft.com/office/powerpoint/2010/main" val="291517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 for this Training</a:t>
            </a:r>
          </a:p>
        </p:txBody>
      </p:sp>
      <p:sp>
        <p:nvSpPr>
          <p:cNvPr id="3" name="Content Placeholder 2"/>
          <p:cNvSpPr>
            <a:spLocks noGrp="1"/>
          </p:cNvSpPr>
          <p:nvPr>
            <p:ph idx="1"/>
          </p:nvPr>
        </p:nvSpPr>
        <p:spPr>
          <a:xfrm>
            <a:off x="1140031" y="2556932"/>
            <a:ext cx="9756566" cy="2632585"/>
          </a:xfrm>
        </p:spPr>
        <p:txBody>
          <a:bodyPr>
            <a:normAutofit fontScale="85000" lnSpcReduction="20000"/>
          </a:bodyPr>
          <a:lstStyle/>
          <a:p>
            <a:r>
              <a:rPr lang="en-US" sz="3000" dirty="0"/>
              <a:t>Crisis Management Services </a:t>
            </a:r>
          </a:p>
          <a:p>
            <a:r>
              <a:rPr lang="en-US" sz="3000" dirty="0"/>
              <a:t>Screening Tools for Substance Use and Psychiatric Issues </a:t>
            </a:r>
          </a:p>
          <a:p>
            <a:r>
              <a:rPr lang="en-US" sz="3000" dirty="0"/>
              <a:t>Assessment Tools for Substance Use and Comprehensive Evaluation </a:t>
            </a:r>
          </a:p>
          <a:p>
            <a:r>
              <a:rPr lang="en-US" sz="3000" dirty="0"/>
              <a:t>Integrated Treatment Plans </a:t>
            </a:r>
          </a:p>
          <a:p>
            <a:pPr marL="0" indent="0">
              <a:buNone/>
            </a:pPr>
            <a:br>
              <a:rPr lang="en-US" dirty="0"/>
            </a:b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719854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Standardized Biopsychosocial </a:t>
            </a:r>
            <a:br>
              <a:rPr lang="en-US" dirty="0"/>
            </a:br>
            <a:r>
              <a:rPr lang="en-US" dirty="0"/>
              <a:t>Assessment Tools</a:t>
            </a:r>
          </a:p>
        </p:txBody>
      </p:sp>
      <p:sp>
        <p:nvSpPr>
          <p:cNvPr id="3" name="Content Placeholder 2"/>
          <p:cNvSpPr>
            <a:spLocks noGrp="1"/>
          </p:cNvSpPr>
          <p:nvPr>
            <p:ph idx="1"/>
          </p:nvPr>
        </p:nvSpPr>
        <p:spPr/>
        <p:txBody>
          <a:bodyPr/>
          <a:lstStyle/>
          <a:p>
            <a:pPr lvl="0"/>
            <a:r>
              <a:rPr lang="en-US" dirty="0"/>
              <a:t>DSM 5 Diagnosis (Differential Diagnosis) </a:t>
            </a:r>
          </a:p>
          <a:p>
            <a:pPr lvl="1"/>
            <a:r>
              <a:rPr lang="en-US" dirty="0"/>
              <a:t>Provisional Diagnosis </a:t>
            </a:r>
          </a:p>
          <a:p>
            <a:pPr lvl="1"/>
            <a:r>
              <a:rPr lang="en-US" dirty="0"/>
              <a:t>Rule Out </a:t>
            </a:r>
          </a:p>
          <a:p>
            <a:pPr lvl="1"/>
            <a:r>
              <a:rPr lang="en-US" dirty="0"/>
              <a:t>Differential Diagnosis </a:t>
            </a:r>
          </a:p>
          <a:p>
            <a:pPr lvl="1"/>
            <a:r>
              <a:rPr lang="en-US" dirty="0"/>
              <a:t>The ability to diagnosis a full range of substance use and/or other psychiatric disorders </a:t>
            </a:r>
          </a:p>
          <a:p>
            <a:pPr marL="0" lv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572715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04088"/>
            <a:ext cx="8991600" cy="1611600"/>
          </a:xfrm>
        </p:spPr>
        <p:txBody>
          <a:bodyPr>
            <a:normAutofit/>
          </a:bodyPr>
          <a:lstStyle/>
          <a:p>
            <a:pPr algn="ctr"/>
            <a:r>
              <a:rPr lang="en-US" b="1" u="sng" dirty="0"/>
              <a:t>DSM 5 Substance Use Disorder</a:t>
            </a:r>
            <a:r>
              <a:rPr lang="en-US" b="1" dirty="0"/>
              <a:t> Criterion 1-4:  Impulse Control</a:t>
            </a:r>
          </a:p>
        </p:txBody>
      </p:sp>
      <p:sp>
        <p:nvSpPr>
          <p:cNvPr id="3" name="Content Placeholder 2"/>
          <p:cNvSpPr>
            <a:spLocks noGrp="1"/>
          </p:cNvSpPr>
          <p:nvPr>
            <p:ph idx="1"/>
          </p:nvPr>
        </p:nvSpPr>
        <p:spPr>
          <a:xfrm>
            <a:off x="2286000" y="2541318"/>
            <a:ext cx="7772400" cy="3783281"/>
          </a:xfrm>
        </p:spPr>
        <p:txBody>
          <a:bodyPr/>
          <a:lstStyle/>
          <a:p>
            <a:pPr lvl="1"/>
            <a:r>
              <a:rPr lang="en-US" dirty="0"/>
              <a:t>Individual may take the substances in larger amounts or over a longer period than was originally intended</a:t>
            </a:r>
          </a:p>
          <a:p>
            <a:pPr lvl="1"/>
            <a:r>
              <a:rPr lang="en-US" dirty="0"/>
              <a:t>Individual may express a persistent desire to cut down or regulate substance use and may report multiple unsuccessful efforts to decrease or discontinue use </a:t>
            </a:r>
            <a:endParaRPr lang="en-US" sz="2400" dirty="0"/>
          </a:p>
          <a:p>
            <a:pPr lvl="1"/>
            <a:r>
              <a:rPr lang="en-US" sz="2400" dirty="0"/>
              <a:t>All daily activities revolve around the substance</a:t>
            </a:r>
          </a:p>
          <a:p>
            <a:pPr lvl="1"/>
            <a:r>
              <a:rPr lang="en-US" sz="2400" dirty="0"/>
              <a:t>Craving for the substance is present</a:t>
            </a:r>
          </a:p>
          <a:p>
            <a:pPr marL="0" indent="0">
              <a:buNone/>
            </a:pPr>
            <a:endParaRPr lang="en-US" dirty="0"/>
          </a:p>
        </p:txBody>
      </p:sp>
    </p:spTree>
    <p:extLst>
      <p:ext uri="{BB962C8B-B14F-4D97-AF65-F5344CB8AC3E}">
        <p14:creationId xmlns:p14="http://schemas.microsoft.com/office/powerpoint/2010/main" val="530853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9144000" cy="1143000"/>
          </a:xfrm>
        </p:spPr>
        <p:txBody>
          <a:bodyPr/>
          <a:lstStyle/>
          <a:p>
            <a:pPr algn="ctr"/>
            <a:r>
              <a:rPr lang="en-US" b="1" dirty="0"/>
              <a:t>Criterion 5-7:  Social Impairment</a:t>
            </a:r>
          </a:p>
        </p:txBody>
      </p:sp>
      <p:sp>
        <p:nvSpPr>
          <p:cNvPr id="3" name="Content Placeholder 2"/>
          <p:cNvSpPr>
            <a:spLocks noGrp="1"/>
          </p:cNvSpPr>
          <p:nvPr>
            <p:ph idx="1"/>
          </p:nvPr>
        </p:nvSpPr>
        <p:spPr>
          <a:xfrm>
            <a:off x="2286000" y="2565070"/>
            <a:ext cx="7772400" cy="3561094"/>
          </a:xfrm>
        </p:spPr>
        <p:txBody>
          <a:bodyPr>
            <a:normAutofit/>
          </a:bodyPr>
          <a:lstStyle/>
          <a:p>
            <a:r>
              <a:rPr lang="en-US" dirty="0"/>
              <a:t>Recurrent substance use may result in failure to meet major role obligations at work, school, or home</a:t>
            </a:r>
          </a:p>
          <a:p>
            <a:r>
              <a:rPr lang="en-US" dirty="0"/>
              <a:t>May continue to use despite persistent or recurrent social or interpersonal problems</a:t>
            </a:r>
          </a:p>
          <a:p>
            <a:r>
              <a:rPr lang="en-US" dirty="0"/>
              <a:t>Important social, occupational and recreational activities may be given up or reduced because of use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48514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088"/>
            <a:ext cx="9144000" cy="1048512"/>
          </a:xfrm>
        </p:spPr>
        <p:txBody>
          <a:bodyPr/>
          <a:lstStyle/>
          <a:p>
            <a:pPr algn="ctr"/>
            <a:r>
              <a:rPr lang="en-US" b="1" dirty="0"/>
              <a:t>Criterion 8-9:  Risky Use</a:t>
            </a:r>
          </a:p>
        </p:txBody>
      </p:sp>
      <p:sp>
        <p:nvSpPr>
          <p:cNvPr id="3" name="Content Placeholder 2"/>
          <p:cNvSpPr>
            <a:spLocks noGrp="1"/>
          </p:cNvSpPr>
          <p:nvPr>
            <p:ph idx="1"/>
          </p:nvPr>
        </p:nvSpPr>
        <p:spPr>
          <a:xfrm>
            <a:off x="2286001" y="2057401"/>
            <a:ext cx="7518400" cy="4068763"/>
          </a:xfrm>
        </p:spPr>
        <p:txBody>
          <a:bodyPr/>
          <a:lstStyle/>
          <a:p>
            <a:pPr marL="0" indent="0">
              <a:buNone/>
            </a:pPr>
            <a:endParaRPr lang="en-US" dirty="0"/>
          </a:p>
          <a:p>
            <a:r>
              <a:rPr lang="en-US" dirty="0"/>
              <a:t>Recurrent substance use in situations in which it could be physical hazardous</a:t>
            </a:r>
          </a:p>
          <a:p>
            <a:r>
              <a:rPr lang="en-US" dirty="0"/>
              <a:t>Continued use despite knowledge of having a persistent or recurrent physical and psychological problems</a:t>
            </a:r>
          </a:p>
          <a:p>
            <a:pPr marL="0" indent="0">
              <a:buNone/>
            </a:pPr>
            <a:endParaRPr lang="en-US" dirty="0"/>
          </a:p>
        </p:txBody>
      </p:sp>
    </p:spTree>
    <p:extLst>
      <p:ext uri="{BB962C8B-B14F-4D97-AF65-F5344CB8AC3E}">
        <p14:creationId xmlns:p14="http://schemas.microsoft.com/office/powerpoint/2010/main" val="2231610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088"/>
            <a:ext cx="9144000" cy="972312"/>
          </a:xfrm>
        </p:spPr>
        <p:txBody>
          <a:bodyPr>
            <a:normAutofit/>
          </a:bodyPr>
          <a:lstStyle/>
          <a:p>
            <a:pPr algn="ctr"/>
            <a:r>
              <a:rPr lang="en-US" sz="3800" b="1" dirty="0"/>
              <a:t>Criterion 10-11:  Pharmacological</a:t>
            </a:r>
          </a:p>
        </p:txBody>
      </p:sp>
      <p:sp>
        <p:nvSpPr>
          <p:cNvPr id="3" name="Content Placeholder 2"/>
          <p:cNvSpPr>
            <a:spLocks noGrp="1"/>
          </p:cNvSpPr>
          <p:nvPr>
            <p:ph idx="1"/>
          </p:nvPr>
        </p:nvSpPr>
        <p:spPr>
          <a:xfrm>
            <a:off x="2209800" y="1981200"/>
            <a:ext cx="8001000" cy="4343400"/>
          </a:xfrm>
        </p:spPr>
        <p:txBody>
          <a:bodyPr/>
          <a:lstStyle/>
          <a:p>
            <a:pPr marL="0" indent="0">
              <a:buNone/>
            </a:pPr>
            <a:endParaRPr lang="en-US" dirty="0"/>
          </a:p>
          <a:p>
            <a:r>
              <a:rPr lang="en-US" sz="3200" dirty="0"/>
              <a:t>Tolerance</a:t>
            </a:r>
          </a:p>
          <a:p>
            <a:r>
              <a:rPr lang="en-US" sz="3200" dirty="0"/>
              <a:t>Withdrawal</a:t>
            </a:r>
          </a:p>
          <a:p>
            <a:endParaRPr lang="en-US" dirty="0"/>
          </a:p>
          <a:p>
            <a:pPr marL="0" indent="0">
              <a:buNone/>
            </a:pPr>
            <a:r>
              <a:rPr lang="en-US" dirty="0"/>
              <a:t>Note: There is still separate diagnoses for Withdrawal and Intoxication similar to the DSM IV-TR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03664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525" y="914400"/>
            <a:ext cx="9144000" cy="838200"/>
          </a:xfrm>
        </p:spPr>
        <p:txBody>
          <a:bodyPr>
            <a:normAutofit/>
          </a:bodyPr>
          <a:lstStyle/>
          <a:p>
            <a:pPr algn="ctr"/>
            <a:r>
              <a:rPr lang="en-US" dirty="0"/>
              <a:t>Severity Rating</a:t>
            </a:r>
          </a:p>
        </p:txBody>
      </p:sp>
      <p:sp>
        <p:nvSpPr>
          <p:cNvPr id="3" name="Content Placeholder 2"/>
          <p:cNvSpPr>
            <a:spLocks noGrp="1"/>
          </p:cNvSpPr>
          <p:nvPr>
            <p:ph idx="1"/>
          </p:nvPr>
        </p:nvSpPr>
        <p:spPr>
          <a:xfrm>
            <a:off x="1524000" y="2481942"/>
            <a:ext cx="9144000" cy="4376057"/>
          </a:xfrm>
        </p:spPr>
        <p:txBody>
          <a:bodyPr/>
          <a:lstStyle/>
          <a:p>
            <a:pPr marL="0" indent="0">
              <a:buNone/>
            </a:pPr>
            <a:r>
              <a:rPr lang="en-US" sz="3200" dirty="0"/>
              <a:t>In Relationship to Criterion Stated In Previous Slides </a:t>
            </a:r>
          </a:p>
          <a:p>
            <a:pPr lvl="3"/>
            <a:r>
              <a:rPr lang="en-US" sz="3600" dirty="0"/>
              <a:t>Mild: 2-3 Symptoms</a:t>
            </a:r>
          </a:p>
          <a:p>
            <a:pPr lvl="3"/>
            <a:r>
              <a:rPr lang="en-US" sz="3600" dirty="0"/>
              <a:t>Moderate: 4-5 Symptoms</a:t>
            </a:r>
          </a:p>
          <a:p>
            <a:pPr lvl="3"/>
            <a:r>
              <a:rPr lang="en-US" sz="3600" dirty="0"/>
              <a:t>Severe: 6 or more Symptoms</a:t>
            </a:r>
          </a:p>
          <a:p>
            <a:pPr marL="0" indent="0">
              <a:buNone/>
            </a:pPr>
            <a:endParaRPr lang="en-US" dirty="0"/>
          </a:p>
        </p:txBody>
      </p:sp>
    </p:spTree>
    <p:extLst>
      <p:ext uri="{BB962C8B-B14F-4D97-AF65-F5344CB8AC3E}">
        <p14:creationId xmlns:p14="http://schemas.microsoft.com/office/powerpoint/2010/main" val="3050423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Substance-Induced Disorders (TIP 42)</a:t>
            </a:r>
          </a:p>
        </p:txBody>
      </p:sp>
      <p:sp>
        <p:nvSpPr>
          <p:cNvPr id="3" name="Content Placeholder 2"/>
          <p:cNvSpPr>
            <a:spLocks noGrp="1"/>
          </p:cNvSpPr>
          <p:nvPr>
            <p:ph idx="1"/>
          </p:nvPr>
        </p:nvSpPr>
        <p:spPr/>
        <p:txBody>
          <a:bodyPr>
            <a:normAutofit fontScale="70000" lnSpcReduction="20000"/>
          </a:bodyPr>
          <a:lstStyle/>
          <a:p>
            <a:pPr lvl="0"/>
            <a:r>
              <a:rPr lang="en-US" b="1" dirty="0"/>
              <a:t>Substance-Induced Disorders</a:t>
            </a:r>
            <a:r>
              <a:rPr lang="en-US" dirty="0"/>
              <a:t> cause a variety of symptoms that are characteristic of other mental disorders:  </a:t>
            </a:r>
            <a:r>
              <a:rPr lang="en-US" b="1" dirty="0"/>
              <a:t>Substances with related mental disorder symptoms include</a:t>
            </a:r>
            <a:r>
              <a:rPr lang="en-US" dirty="0"/>
              <a:t>: 						</a:t>
            </a:r>
          </a:p>
          <a:p>
            <a:pPr lvl="1"/>
            <a:r>
              <a:rPr lang="en-US" sz="2400" dirty="0">
                <a:solidFill>
                  <a:schemeClr val="accent1"/>
                </a:solidFill>
              </a:rPr>
              <a:t>Alcohol: Psychotic, Mood, Anxiety, Sexual Dysfunction and Sleep </a:t>
            </a:r>
          </a:p>
          <a:p>
            <a:pPr lvl="1"/>
            <a:r>
              <a:rPr lang="en-US" sz="2400" dirty="0">
                <a:solidFill>
                  <a:schemeClr val="accent1"/>
                </a:solidFill>
              </a:rPr>
              <a:t>Amphetamines:  Psychotic, Mood, Anxiety, Sexual, Sleep </a:t>
            </a:r>
          </a:p>
          <a:p>
            <a:pPr lvl="1"/>
            <a:r>
              <a:rPr lang="en-US" sz="2400" dirty="0">
                <a:solidFill>
                  <a:schemeClr val="accent1"/>
                </a:solidFill>
              </a:rPr>
              <a:t>Caffeine: Anxiety, Sleep </a:t>
            </a:r>
          </a:p>
          <a:p>
            <a:pPr lvl="1"/>
            <a:r>
              <a:rPr lang="en-US" sz="2400" dirty="0">
                <a:solidFill>
                  <a:schemeClr val="accent1"/>
                </a:solidFill>
              </a:rPr>
              <a:t>Cannabis: Psychotic, Mood, Anxiety, Sexual, Sleep </a:t>
            </a:r>
          </a:p>
          <a:p>
            <a:pPr lvl="1"/>
            <a:r>
              <a:rPr lang="en-US" sz="2400" dirty="0">
                <a:solidFill>
                  <a:schemeClr val="accent1"/>
                </a:solidFill>
              </a:rPr>
              <a:t>Cocaine: Psychotic, Mood, Anxiety, Sexual, Sleep </a:t>
            </a:r>
          </a:p>
          <a:p>
            <a:pPr lvl="1"/>
            <a:r>
              <a:rPr lang="en-US" sz="2400" dirty="0">
                <a:solidFill>
                  <a:schemeClr val="accent1"/>
                </a:solidFill>
              </a:rPr>
              <a:t>Hallucinogens: Psychotic, Mood, Anxiety, </a:t>
            </a:r>
          </a:p>
          <a:p>
            <a:pPr lvl="1"/>
            <a:r>
              <a:rPr lang="en-US" sz="2400" dirty="0">
                <a:solidFill>
                  <a:schemeClr val="accent1"/>
                </a:solidFill>
              </a:rPr>
              <a:t>Opioids: Psychotic, Mood, Sexual, Sleep </a:t>
            </a:r>
          </a:p>
          <a:p>
            <a:pPr lvl="1"/>
            <a:r>
              <a:rPr lang="en-US" sz="2400" dirty="0">
                <a:solidFill>
                  <a:schemeClr val="accent1"/>
                </a:solidFill>
              </a:rPr>
              <a:t>Sedatives:  Psychotic, Mood, Anxiety, Sexual, Sleep </a:t>
            </a:r>
          </a:p>
          <a:p>
            <a:pPr marL="68580" indent="0">
              <a:buNone/>
            </a:pPr>
            <a:endParaRPr lang="en-US" dirty="0"/>
          </a:p>
        </p:txBody>
      </p:sp>
    </p:spTree>
    <p:extLst>
      <p:ext uri="{BB962C8B-B14F-4D97-AF65-F5344CB8AC3E}">
        <p14:creationId xmlns:p14="http://schemas.microsoft.com/office/powerpoint/2010/main" val="2429736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Treatment Plan</a:t>
            </a:r>
          </a:p>
        </p:txBody>
      </p:sp>
      <p:sp>
        <p:nvSpPr>
          <p:cNvPr id="3" name="Content Placeholder 2"/>
          <p:cNvSpPr>
            <a:spLocks noGrp="1"/>
          </p:cNvSpPr>
          <p:nvPr>
            <p:ph idx="1"/>
          </p:nvPr>
        </p:nvSpPr>
        <p:spPr/>
        <p:txBody>
          <a:bodyPr/>
          <a:lstStyle/>
          <a:p>
            <a:pPr lvl="0"/>
            <a:r>
              <a:rPr lang="en-US" dirty="0"/>
              <a:t>Substance Use Related Goals, Action Steps, Interventions </a:t>
            </a:r>
          </a:p>
          <a:p>
            <a:pPr lvl="0"/>
            <a:r>
              <a:rPr lang="en-US" dirty="0"/>
              <a:t>Mental Health Diagnosis Related Goals, Action Steps, Interventions </a:t>
            </a:r>
          </a:p>
          <a:p>
            <a:pPr lvl="0"/>
            <a:r>
              <a:rPr lang="en-US" dirty="0"/>
              <a:t>Medical Related Diagnosis Related Goals, Action Steps, Interventions </a:t>
            </a:r>
          </a:p>
          <a:p>
            <a:pPr lvl="0"/>
            <a:r>
              <a:rPr lang="en-US" dirty="0"/>
              <a:t>Case Management Related Goals, Action Steps, Interventions </a:t>
            </a:r>
          </a:p>
          <a:p>
            <a:pPr marL="0" indent="0">
              <a:buNone/>
            </a:pPr>
            <a:endParaRPr lang="en-US" dirty="0"/>
          </a:p>
        </p:txBody>
      </p:sp>
    </p:spTree>
    <p:extLst>
      <p:ext uri="{BB962C8B-B14F-4D97-AF65-F5344CB8AC3E}">
        <p14:creationId xmlns:p14="http://schemas.microsoft.com/office/powerpoint/2010/main" val="1114505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4F86-1CC1-4B2F-973D-5CB48832A5F1}"/>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1FBF27DB-F00A-475E-8E25-A85C4429C1B5}"/>
              </a:ext>
            </a:extLst>
          </p:cNvPr>
          <p:cNvSpPr>
            <a:spLocks noGrp="1"/>
          </p:cNvSpPr>
          <p:nvPr>
            <p:ph idx="1"/>
          </p:nvPr>
        </p:nvSpPr>
        <p:spPr/>
        <p:txBody>
          <a:bodyPr/>
          <a:lstStyle/>
          <a:p>
            <a:pPr marL="0" indent="0">
              <a:buNone/>
            </a:pPr>
            <a:r>
              <a:rPr lang="en-US" dirty="0"/>
              <a:t>Diagnostic and Statistical Manual of Mental Disorders, Fifth Addition, American Psychiatric Association, 2013.</a:t>
            </a:r>
          </a:p>
          <a:p>
            <a:pPr marL="0" indent="0">
              <a:buNone/>
            </a:pPr>
            <a:r>
              <a:rPr lang="en-US" dirty="0"/>
              <a:t>The ASAM Criteria, Treatment Criteria for Addictive, Substance-Related, and Co-Occurring Conditions, Third Edition, 2013.</a:t>
            </a:r>
          </a:p>
          <a:p>
            <a:pPr marL="0" indent="0">
              <a:buNone/>
            </a:pPr>
            <a:r>
              <a:rPr lang="en-US" dirty="0"/>
              <a:t>Substance Abuse Treatment for Persons with Co-Occurring Disorders TIP 42</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887397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Questions?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6000" b="1" dirty="0"/>
              <a:t>Thank you for participating!</a:t>
            </a:r>
          </a:p>
        </p:txBody>
      </p:sp>
    </p:spTree>
    <p:extLst>
      <p:ext uri="{BB962C8B-B14F-4D97-AF65-F5344CB8AC3E}">
        <p14:creationId xmlns:p14="http://schemas.microsoft.com/office/powerpoint/2010/main" val="240830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&amp; Screening</a:t>
            </a:r>
          </a:p>
        </p:txBody>
      </p:sp>
      <p:sp>
        <p:nvSpPr>
          <p:cNvPr id="3" name="Content Placeholder 2"/>
          <p:cNvSpPr>
            <a:spLocks noGrp="1"/>
          </p:cNvSpPr>
          <p:nvPr>
            <p:ph idx="1"/>
          </p:nvPr>
        </p:nvSpPr>
        <p:spPr>
          <a:xfrm>
            <a:off x="1140031" y="2556932"/>
            <a:ext cx="9756566" cy="2632585"/>
          </a:xfrm>
        </p:spPr>
        <p:txBody>
          <a:bodyPr>
            <a:normAutofit lnSpcReduction="10000"/>
          </a:bodyPr>
          <a:lstStyle/>
          <a:p>
            <a:r>
              <a:rPr lang="en-US" dirty="0"/>
              <a:t>All new consumers requesting or being referred for behavioral health will, at the time of first contact, receive a preliminary screening and risk assessment to determine acuity of needs.</a:t>
            </a:r>
          </a:p>
          <a:p>
            <a:r>
              <a:rPr lang="en-US" dirty="0"/>
              <a:t>That screening may occur telephonically or in person.</a:t>
            </a:r>
          </a:p>
          <a:p>
            <a:pPr marL="0" indent="0">
              <a:buNone/>
            </a:pPr>
            <a:br>
              <a:rPr lang="en-US" dirty="0"/>
            </a:b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767538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Management Services </a:t>
            </a:r>
          </a:p>
        </p:txBody>
      </p:sp>
      <p:sp>
        <p:nvSpPr>
          <p:cNvPr id="3" name="Content Placeholder 2"/>
          <p:cNvSpPr>
            <a:spLocks noGrp="1"/>
          </p:cNvSpPr>
          <p:nvPr>
            <p:ph idx="1"/>
          </p:nvPr>
        </p:nvSpPr>
        <p:spPr/>
        <p:txBody>
          <a:bodyPr>
            <a:normAutofit fontScale="85000" lnSpcReduction="20000"/>
          </a:bodyPr>
          <a:lstStyle/>
          <a:p>
            <a:r>
              <a:rPr lang="en-US" sz="3200" dirty="0"/>
              <a:t>A note on training and requirements</a:t>
            </a:r>
          </a:p>
          <a:p>
            <a:r>
              <a:rPr lang="en-US" sz="3200" dirty="0"/>
              <a:t>Crisis Management Requirements: </a:t>
            </a:r>
          </a:p>
          <a:p>
            <a:pPr lvl="1"/>
            <a:r>
              <a:rPr lang="en-US" sz="2800" dirty="0"/>
              <a:t>Comprehensive suicide assessments and interventions using the </a:t>
            </a:r>
            <a:r>
              <a:rPr lang="en-US" sz="2800" b="1" i="1" dirty="0"/>
              <a:t>Collaborative Assessment and Management of Suicidality (CAMS) </a:t>
            </a:r>
            <a:r>
              <a:rPr lang="en-US" sz="2800" dirty="0"/>
              <a:t>to identify and address immediate safety needs of the client will be used. </a:t>
            </a:r>
          </a:p>
          <a:p>
            <a:pPr lvl="1"/>
            <a:r>
              <a:rPr lang="en-US" sz="2800" dirty="0"/>
              <a:t>In accordance with the requirements of program requirement 4, the CCBHC provides crisis management services that are available and accessible 24-hours a day and delivered within three hours.</a:t>
            </a:r>
          </a:p>
          <a:p>
            <a:endParaRPr lang="en-US" dirty="0"/>
          </a:p>
        </p:txBody>
      </p:sp>
    </p:spTree>
    <p:extLst>
      <p:ext uri="{BB962C8B-B14F-4D97-AF65-F5344CB8AC3E}">
        <p14:creationId xmlns:p14="http://schemas.microsoft.com/office/powerpoint/2010/main" val="116119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Collaborative Management and Assessment of Suicidality</a:t>
            </a:r>
            <a:endParaRPr lang="en-US" dirty="0"/>
          </a:p>
        </p:txBody>
      </p:sp>
      <p:sp>
        <p:nvSpPr>
          <p:cNvPr id="3" name="Content Placeholder 2"/>
          <p:cNvSpPr>
            <a:spLocks noGrp="1"/>
          </p:cNvSpPr>
          <p:nvPr>
            <p:ph idx="1"/>
          </p:nvPr>
        </p:nvSpPr>
        <p:spPr/>
        <p:txBody>
          <a:bodyPr/>
          <a:lstStyle/>
          <a:p>
            <a:r>
              <a:rPr lang="en-US" dirty="0"/>
              <a:t>The framework fundamentally involves a participant’s engagement and cooperation in assessing and managing suicidal thoughts and behaviors and the therapist’s understanding of the patient’s suicidal thoughts, feelings, and behaviors. A multi-purpose clinical tool, called the Suicide Status Form (SSF), guides the patient’s assessment and treatment and is developed collaboratively between the patient and the practitioner throughout the course of therapy. The duration of the CAMS treatment varies, depending on the patient’s condition.</a:t>
            </a:r>
          </a:p>
        </p:txBody>
      </p:sp>
    </p:spTree>
    <p:extLst>
      <p:ext uri="{BB962C8B-B14F-4D97-AF65-F5344CB8AC3E}">
        <p14:creationId xmlns:p14="http://schemas.microsoft.com/office/powerpoint/2010/main" val="176314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Management Services</a:t>
            </a:r>
          </a:p>
        </p:txBody>
      </p:sp>
      <p:sp>
        <p:nvSpPr>
          <p:cNvPr id="3" name="Content Placeholder 2"/>
          <p:cNvSpPr>
            <a:spLocks noGrp="1"/>
          </p:cNvSpPr>
          <p:nvPr>
            <p:ph idx="1"/>
          </p:nvPr>
        </p:nvSpPr>
        <p:spPr/>
        <p:txBody>
          <a:bodyPr/>
          <a:lstStyle/>
          <a:p>
            <a:r>
              <a:rPr lang="en-US" dirty="0"/>
              <a:t>Identifying and managing individuals who may be at-risk of or currently experiencing withdrawal is essential to mitigating risk and determining the level of care needed to safely manage the severity of withdrawal. Individuals will be assessed for signs and symptoms of withdrawal using the </a:t>
            </a:r>
            <a:r>
              <a:rPr lang="en-US" b="1" i="1" dirty="0"/>
              <a:t>Clinical Institute Withdrawal Assessment of Alcohol Scale (CIWA/CIWA-</a:t>
            </a:r>
            <a:r>
              <a:rPr lang="en-US" b="1" i="1" dirty="0" err="1"/>
              <a:t>Ar</a:t>
            </a:r>
            <a:r>
              <a:rPr lang="en-US" b="1" i="1" dirty="0"/>
              <a:t>) </a:t>
            </a:r>
            <a:r>
              <a:rPr lang="en-US" dirty="0"/>
              <a:t>and the </a:t>
            </a:r>
            <a:r>
              <a:rPr lang="en-US" b="1" i="1" dirty="0"/>
              <a:t>Clinical Opiate Withdrawal Scale (COWS)</a:t>
            </a:r>
            <a:r>
              <a:rPr lang="en-US" dirty="0"/>
              <a:t>. </a:t>
            </a:r>
          </a:p>
        </p:txBody>
      </p:sp>
    </p:spTree>
    <p:extLst>
      <p:ext uri="{BB962C8B-B14F-4D97-AF65-F5344CB8AC3E}">
        <p14:creationId xmlns:p14="http://schemas.microsoft.com/office/powerpoint/2010/main" val="165752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Management Services</a:t>
            </a:r>
          </a:p>
        </p:txBody>
      </p:sp>
      <p:sp>
        <p:nvSpPr>
          <p:cNvPr id="3" name="Content Placeholder 2"/>
          <p:cNvSpPr>
            <a:spLocks noGrp="1"/>
          </p:cNvSpPr>
          <p:nvPr>
            <p:ph idx="1"/>
          </p:nvPr>
        </p:nvSpPr>
        <p:spPr/>
        <p:txBody>
          <a:bodyPr/>
          <a:lstStyle/>
          <a:p>
            <a:r>
              <a:rPr lang="en-US" dirty="0"/>
              <a:t>If the screening identifies an emergency/crisis need, appropriate action is taken immediately, including any necessary subsequent outpatient follow-up.</a:t>
            </a:r>
          </a:p>
          <a:p>
            <a:pPr lvl="0"/>
            <a:r>
              <a:rPr lang="en-US" dirty="0"/>
              <a:t>If the screening identifies an urgent need, clinical services are provided and the initial evaluation completed within one business day of the time the request is made.</a:t>
            </a:r>
          </a:p>
          <a:p>
            <a:pPr lvl="0"/>
            <a:r>
              <a:rPr lang="en-US" dirty="0"/>
              <a:t>If the screening identifies routine needs, services will be provided and the initial evaluation completed within 10 business days.</a:t>
            </a:r>
          </a:p>
          <a:p>
            <a:endParaRPr lang="en-US" dirty="0"/>
          </a:p>
        </p:txBody>
      </p:sp>
    </p:spTree>
    <p:extLst>
      <p:ext uri="{BB962C8B-B14F-4D97-AF65-F5344CB8AC3E}">
        <p14:creationId xmlns:p14="http://schemas.microsoft.com/office/powerpoint/2010/main" val="30106328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948</TotalTime>
  <Words>5098</Words>
  <Application>Microsoft Office PowerPoint</Application>
  <PresentationFormat>Widescreen</PresentationFormat>
  <Paragraphs>476</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Garamond</vt:lpstr>
      <vt:lpstr>Organic</vt:lpstr>
      <vt:lpstr>CCBHC  Adult Screening and Assessment</vt:lpstr>
      <vt:lpstr>Disclaimer </vt:lpstr>
      <vt:lpstr>10,000 foot view</vt:lpstr>
      <vt:lpstr>Topics Covered for this Training</vt:lpstr>
      <vt:lpstr>Risk Assessment &amp; Screening</vt:lpstr>
      <vt:lpstr>Crisis Management Services </vt:lpstr>
      <vt:lpstr>Collaborative Management and Assessment of Suicidality</vt:lpstr>
      <vt:lpstr>Crisis Management Services</vt:lpstr>
      <vt:lpstr>Crisis Management Services</vt:lpstr>
      <vt:lpstr>Crisis Management Services</vt:lpstr>
      <vt:lpstr>Screening Leads to Assessment</vt:lpstr>
      <vt:lpstr>Screening in Context</vt:lpstr>
      <vt:lpstr>Types of Screening Tools</vt:lpstr>
      <vt:lpstr>Types of Screening Tools</vt:lpstr>
      <vt:lpstr>Additional Screening Tools</vt:lpstr>
      <vt:lpstr>Using Screening Measures to Make Informed Decisions </vt:lpstr>
      <vt:lpstr>Assessment</vt:lpstr>
      <vt:lpstr>Assessment</vt:lpstr>
      <vt:lpstr>Assessment</vt:lpstr>
      <vt:lpstr>Assessment</vt:lpstr>
      <vt:lpstr>Assessment</vt:lpstr>
      <vt:lpstr>Assessment</vt:lpstr>
      <vt:lpstr>Assessment</vt:lpstr>
      <vt:lpstr>Assessment</vt:lpstr>
      <vt:lpstr>Assessment Monitoring of Key Health Indicators</vt:lpstr>
      <vt:lpstr>Standardized Biopsychosocial  Assessment Tools</vt:lpstr>
      <vt:lpstr>Addiction Severity Index (ASI) </vt:lpstr>
      <vt:lpstr>Other Biopsychosocial Domains</vt:lpstr>
      <vt:lpstr>ASAM 6 Dimensional Assessment </vt:lpstr>
      <vt:lpstr>Risk Rating System</vt:lpstr>
      <vt:lpstr>Risk Rating System</vt:lpstr>
      <vt:lpstr>Risk Rating System</vt:lpstr>
      <vt:lpstr>Risk Rating System</vt:lpstr>
      <vt:lpstr>Risk Rating System</vt:lpstr>
      <vt:lpstr>Risk Rating System</vt:lpstr>
      <vt:lpstr>ASAM Continued Service Criteria</vt:lpstr>
      <vt:lpstr>ASAM Discharge/Transfer Criteria</vt:lpstr>
      <vt:lpstr>Comprehensive Evaluation </vt:lpstr>
      <vt:lpstr>Standardized Biopsychosocial  Assessment Tools</vt:lpstr>
      <vt:lpstr>Standardized Biopsychosocial  Assessment Tools</vt:lpstr>
      <vt:lpstr>DSM 5 Substance Use Disorder Criterion 1-4:  Impulse Control</vt:lpstr>
      <vt:lpstr>Criterion 5-7:  Social Impairment</vt:lpstr>
      <vt:lpstr>Criterion 8-9:  Risky Use</vt:lpstr>
      <vt:lpstr>Criterion 10-11:  Pharmacological</vt:lpstr>
      <vt:lpstr>Severity Rating</vt:lpstr>
      <vt:lpstr>Substance-Induced Disorders (TIP 42)</vt:lpstr>
      <vt:lpstr>Integrated Treatment Plan</vt:lpstr>
      <vt:lpstr>References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CCBHC  Standards of Care</dc:title>
  <dc:creator>Michelle Padden</dc:creator>
  <cp:lastModifiedBy>Mark</cp:lastModifiedBy>
  <cp:revision>66</cp:revision>
  <cp:lastPrinted>2019-04-18T16:56:59Z</cp:lastPrinted>
  <dcterms:created xsi:type="dcterms:W3CDTF">2017-03-01T20:35:05Z</dcterms:created>
  <dcterms:modified xsi:type="dcterms:W3CDTF">2019-04-18T17:10:18Z</dcterms:modified>
</cp:coreProperties>
</file>