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257" r:id="rId3"/>
    <p:sldId id="259" r:id="rId4"/>
    <p:sldId id="262"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4660"/>
  </p:normalViewPr>
  <p:slideViewPr>
    <p:cSldViewPr snapToGrid="0">
      <p:cViewPr varScale="1">
        <p:scale>
          <a:sx n="101" d="100"/>
          <a:sy n="101" d="100"/>
        </p:scale>
        <p:origin x="12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2A5A-A5A8-4518-BA7E-57794C38420F}" type="datetimeFigureOut">
              <a:rPr lang="en-US" smtClean="0"/>
              <a:t>5/9/2019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C059C-E5BE-47D6-8574-EBEA3485DE3A}" type="slidenum">
              <a:rPr lang="en-US" smtClean="0"/>
              <a:t>‹#›</a:t>
            </a:fld>
            <a:endParaRPr lang="en-US"/>
          </a:p>
        </p:txBody>
      </p:sp>
    </p:spTree>
    <p:extLst>
      <p:ext uri="{BB962C8B-B14F-4D97-AF65-F5344CB8AC3E}">
        <p14:creationId xmlns:p14="http://schemas.microsoft.com/office/powerpoint/2010/main" val="61920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5/9/2019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5/9/2019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Fidelity Scales: DACTS</a:t>
            </a:r>
          </a:p>
        </p:txBody>
      </p:sp>
      <p:sp>
        <p:nvSpPr>
          <p:cNvPr id="3" name="Subtitle 2"/>
          <p:cNvSpPr>
            <a:spLocks noGrp="1"/>
          </p:cNvSpPr>
          <p:nvPr>
            <p:ph type="subTitle" idx="1"/>
          </p:nvPr>
        </p:nvSpPr>
        <p:spPr/>
        <p:txBody>
          <a:bodyPr/>
          <a:lstStyle/>
          <a:p>
            <a:r>
              <a:rPr lang="en-US" dirty="0"/>
              <a:t>The Dartmouth Assertive Community Treatment Scale</a:t>
            </a:r>
          </a:p>
          <a:p>
            <a:r>
              <a:rPr lang="en-US" dirty="0"/>
              <a:t>FOR URBAN TEAMS</a:t>
            </a:r>
          </a:p>
        </p:txBody>
      </p:sp>
    </p:spTree>
    <p:extLst>
      <p:ext uri="{BB962C8B-B14F-4D97-AF65-F5344CB8AC3E}">
        <p14:creationId xmlns:p14="http://schemas.microsoft.com/office/powerpoint/2010/main" val="42672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Scale to Evaluate Your Program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986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Process</a:t>
            </a:r>
          </a:p>
        </p:txBody>
      </p:sp>
      <p:sp>
        <p:nvSpPr>
          <p:cNvPr id="3" name="Content Placeholder 2"/>
          <p:cNvSpPr>
            <a:spLocks noGrp="1"/>
          </p:cNvSpPr>
          <p:nvPr>
            <p:ph idx="1"/>
          </p:nvPr>
        </p:nvSpPr>
        <p:spPr/>
        <p:txBody>
          <a:bodyPr>
            <a:normAutofit/>
          </a:bodyPr>
          <a:lstStyle/>
          <a:p>
            <a:r>
              <a:rPr lang="en-US" sz="3200" dirty="0"/>
              <a:t>General assessments include:</a:t>
            </a:r>
          </a:p>
          <a:p>
            <a:pPr lvl="1"/>
            <a:r>
              <a:rPr lang="en-US" sz="2800" dirty="0"/>
              <a:t>Interviews with administrators, the ACT leader, ACT team members, and consumers and families</a:t>
            </a:r>
          </a:p>
          <a:p>
            <a:pPr lvl="1"/>
            <a:r>
              <a:rPr lang="en-US" sz="2800" dirty="0"/>
              <a:t>Observation of team meetings</a:t>
            </a:r>
          </a:p>
          <a:p>
            <a:pPr lvl="1"/>
            <a:r>
              <a:rPr lang="en-US" sz="2800" dirty="0"/>
              <a:t>Chart review</a:t>
            </a:r>
          </a:p>
        </p:txBody>
      </p:sp>
    </p:spTree>
    <p:extLst>
      <p:ext uri="{BB962C8B-B14F-4D97-AF65-F5344CB8AC3E}">
        <p14:creationId xmlns:p14="http://schemas.microsoft.com/office/powerpoint/2010/main" val="2592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Needed</a:t>
            </a:r>
          </a:p>
        </p:txBody>
      </p:sp>
      <p:sp>
        <p:nvSpPr>
          <p:cNvPr id="3" name="Content Placeholder 2"/>
          <p:cNvSpPr>
            <a:spLocks noGrp="1"/>
          </p:cNvSpPr>
          <p:nvPr>
            <p:ph idx="1"/>
          </p:nvPr>
        </p:nvSpPr>
        <p:spPr/>
        <p:txBody>
          <a:bodyPr>
            <a:normAutofit/>
          </a:bodyPr>
          <a:lstStyle/>
          <a:p>
            <a:r>
              <a:rPr lang="en-US" dirty="0"/>
              <a:t>Roster of ACT team members (roles, full-time equivalents)</a:t>
            </a:r>
          </a:p>
          <a:p>
            <a:r>
              <a:rPr lang="en-US" dirty="0"/>
              <a:t>Staff vacancies each month for the last 6 months (or as long as the program has existed if less than 6 months)</a:t>
            </a:r>
          </a:p>
          <a:p>
            <a:r>
              <a:rPr lang="en-US" dirty="0"/>
              <a:t>Number of people who have left the team during the last 2 years (or since program started if less than 2 years old)</a:t>
            </a:r>
          </a:p>
          <a:p>
            <a:r>
              <a:rPr lang="en-US" dirty="0"/>
              <a:t>Written description of the team’s admission criteria</a:t>
            </a:r>
          </a:p>
          <a:p>
            <a:r>
              <a:rPr lang="en-US" dirty="0"/>
              <a:t>Roster of ACT consumers</a:t>
            </a:r>
          </a:p>
          <a:p>
            <a:r>
              <a:rPr lang="en-US" dirty="0"/>
              <a:t>Number of consumers with co-occurring disorders</a:t>
            </a:r>
          </a:p>
        </p:txBody>
      </p:sp>
    </p:spTree>
    <p:extLst>
      <p:ext uri="{BB962C8B-B14F-4D97-AF65-F5344CB8AC3E}">
        <p14:creationId xmlns:p14="http://schemas.microsoft.com/office/powerpoint/2010/main" val="208065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Needed Cont.</a:t>
            </a:r>
          </a:p>
        </p:txBody>
      </p:sp>
      <p:sp>
        <p:nvSpPr>
          <p:cNvPr id="3" name="Content Placeholder 2"/>
          <p:cNvSpPr>
            <a:spLocks noGrp="1"/>
          </p:cNvSpPr>
          <p:nvPr>
            <p:ph idx="1"/>
          </p:nvPr>
        </p:nvSpPr>
        <p:spPr>
          <a:xfrm>
            <a:off x="680321" y="2046514"/>
            <a:ext cx="10931108" cy="4673599"/>
          </a:xfrm>
        </p:spPr>
        <p:txBody>
          <a:bodyPr>
            <a:normAutofit/>
          </a:bodyPr>
          <a:lstStyle/>
          <a:p>
            <a:r>
              <a:rPr lang="en-US" dirty="0"/>
              <a:t>Number of patients admitted to ACT program, per month, for the last 6 months</a:t>
            </a:r>
          </a:p>
          <a:p>
            <a:pPr lvl="1"/>
            <a:r>
              <a:rPr lang="en-US" dirty="0"/>
              <a:t>How many patients ended their involvement with the program in the last 6 months, broken down by:</a:t>
            </a:r>
          </a:p>
          <a:p>
            <a:pPr lvl="2"/>
            <a:r>
              <a:rPr lang="en-US" dirty="0"/>
              <a:t>Graduated </a:t>
            </a:r>
          </a:p>
          <a:p>
            <a:pPr lvl="2"/>
            <a:r>
              <a:rPr lang="en-US" dirty="0"/>
              <a:t>Relocated out of service area</a:t>
            </a:r>
          </a:p>
          <a:p>
            <a:pPr lvl="2"/>
            <a:r>
              <a:rPr lang="en-US" dirty="0"/>
              <a:t>Closed because they refused services or team cannot find them</a:t>
            </a:r>
          </a:p>
          <a:p>
            <a:pPr lvl="2"/>
            <a:r>
              <a:rPr lang="en-US" dirty="0"/>
              <a:t>Deceased </a:t>
            </a:r>
          </a:p>
          <a:p>
            <a:pPr lvl="2"/>
            <a:r>
              <a:rPr lang="en-US" dirty="0"/>
              <a:t>Other (explain)</a:t>
            </a:r>
          </a:p>
          <a:p>
            <a:pPr lvl="1"/>
            <a:r>
              <a:rPr lang="en-US" dirty="0"/>
              <a:t>Last 10 patients admitted to psychiatric hospital</a:t>
            </a:r>
          </a:p>
          <a:p>
            <a:pPr lvl="1"/>
            <a:r>
              <a:rPr lang="en-US" dirty="0"/>
              <a:t>Last 10 patients discharged from psychiatric hospital</a:t>
            </a:r>
          </a:p>
          <a:p>
            <a:pPr lvl="1"/>
            <a:r>
              <a:rPr lang="en-US" dirty="0"/>
              <a:t>Number of patients living in group homes</a:t>
            </a:r>
          </a:p>
          <a:p>
            <a:pPr lvl="1"/>
            <a:r>
              <a:rPr lang="en-US" dirty="0"/>
              <a:t>Number of patients who ACT team has contacted their informal support network (e.g. family member, landlord) at least once </a:t>
            </a:r>
          </a:p>
        </p:txBody>
      </p:sp>
    </p:spTree>
    <p:extLst>
      <p:ext uri="{BB962C8B-B14F-4D97-AF65-F5344CB8AC3E}">
        <p14:creationId xmlns:p14="http://schemas.microsoft.com/office/powerpoint/2010/main" val="268504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0743" y="404734"/>
            <a:ext cx="2616378" cy="6130977"/>
          </a:xfrm>
        </p:spPr>
        <p:txBody>
          <a:bodyPr/>
          <a:lstStyle/>
          <a:p>
            <a:r>
              <a:rPr lang="en-US" dirty="0"/>
              <a:t>Scale Categories: Human Resources</a:t>
            </a:r>
          </a:p>
        </p:txBody>
      </p:sp>
      <p:pic>
        <p:nvPicPr>
          <p:cNvPr id="4" name="Content Placeholder 3"/>
          <p:cNvPicPr>
            <a:picLocks noGrp="1" noChangeAspect="1"/>
          </p:cNvPicPr>
          <p:nvPr>
            <p:ph idx="1"/>
          </p:nvPr>
        </p:nvPicPr>
        <p:blipFill>
          <a:blip r:embed="rId2"/>
          <a:stretch>
            <a:fillRect/>
          </a:stretch>
        </p:blipFill>
        <p:spPr>
          <a:xfrm>
            <a:off x="83998" y="162136"/>
            <a:ext cx="9147087" cy="6562814"/>
          </a:xfrm>
          <a:prstGeom prst="rect">
            <a:avLst/>
          </a:prstGeom>
        </p:spPr>
      </p:pic>
    </p:spTree>
    <p:extLst>
      <p:ext uri="{BB962C8B-B14F-4D97-AF65-F5344CB8AC3E}">
        <p14:creationId xmlns:p14="http://schemas.microsoft.com/office/powerpoint/2010/main" val="242053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Categories: Human Resources Cont.</a:t>
            </a:r>
          </a:p>
        </p:txBody>
      </p:sp>
      <p:pic>
        <p:nvPicPr>
          <p:cNvPr id="4" name="Content Placeholder 3"/>
          <p:cNvPicPr>
            <a:picLocks noGrp="1" noChangeAspect="1"/>
          </p:cNvPicPr>
          <p:nvPr>
            <p:ph idx="1"/>
          </p:nvPr>
        </p:nvPicPr>
        <p:blipFill>
          <a:blip r:embed="rId2"/>
          <a:stretch>
            <a:fillRect/>
          </a:stretch>
        </p:blipFill>
        <p:spPr>
          <a:xfrm>
            <a:off x="174171" y="2171857"/>
            <a:ext cx="11753786" cy="4345057"/>
          </a:xfrm>
          <a:prstGeom prst="rect">
            <a:avLst/>
          </a:prstGeom>
        </p:spPr>
      </p:pic>
    </p:spTree>
    <p:extLst>
      <p:ext uri="{BB962C8B-B14F-4D97-AF65-F5344CB8AC3E}">
        <p14:creationId xmlns:p14="http://schemas.microsoft.com/office/powerpoint/2010/main" val="281342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Small Caseload</a:t>
            </a:r>
          </a:p>
        </p:txBody>
      </p:sp>
      <p:sp>
        <p:nvSpPr>
          <p:cNvPr id="3" name="Content Placeholder 2"/>
          <p:cNvSpPr>
            <a:spLocks noGrp="1"/>
          </p:cNvSpPr>
          <p:nvPr>
            <p:ph idx="1"/>
          </p:nvPr>
        </p:nvSpPr>
        <p:spPr>
          <a:xfrm>
            <a:off x="680320" y="2148186"/>
            <a:ext cx="10640823" cy="4441299"/>
          </a:xfrm>
        </p:spPr>
        <p:txBody>
          <a:bodyPr>
            <a:normAutofit/>
          </a:bodyPr>
          <a:lstStyle/>
          <a:p>
            <a:r>
              <a:rPr lang="en-US" dirty="0"/>
              <a:t>Definition: Patient/team member ration of 10:1</a:t>
            </a:r>
          </a:p>
          <a:p>
            <a:endParaRPr lang="en-US" dirty="0"/>
          </a:p>
          <a:p>
            <a:r>
              <a:rPr lang="en-US" dirty="0"/>
              <a:t>Rationale: Act teams should maintain a low patient-to-staff ratio in the range of 10:1 to ensure adequate intensity and individualization of services</a:t>
            </a:r>
          </a:p>
          <a:p>
            <a:endParaRPr lang="en-US" dirty="0"/>
          </a:p>
          <a:p>
            <a:r>
              <a:rPr lang="en-US" dirty="0"/>
              <a:t>Assessment: Current counts of caseload for all active patients (have a standard definition of active) and count of all team members who provide direct services (exception of psychiatrist/prescriber)</a:t>
            </a:r>
          </a:p>
          <a:p>
            <a:pPr lvl="1"/>
            <a:r>
              <a:rPr lang="en-US" dirty="0"/>
              <a:t>Do not count team members who are technically employed by team but have been on extended leave of 3 months or more</a:t>
            </a:r>
          </a:p>
        </p:txBody>
      </p:sp>
    </p:spTree>
    <p:extLst>
      <p:ext uri="{BB962C8B-B14F-4D97-AF65-F5344CB8AC3E}">
        <p14:creationId xmlns:p14="http://schemas.microsoft.com/office/powerpoint/2010/main" val="217942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Team Approach</a:t>
            </a:r>
          </a:p>
        </p:txBody>
      </p:sp>
      <p:sp>
        <p:nvSpPr>
          <p:cNvPr id="3" name="Content Placeholder 2"/>
          <p:cNvSpPr>
            <a:spLocks noGrp="1"/>
          </p:cNvSpPr>
          <p:nvPr>
            <p:ph idx="1"/>
          </p:nvPr>
        </p:nvSpPr>
        <p:spPr>
          <a:xfrm>
            <a:off x="680321" y="2206171"/>
            <a:ext cx="10771450" cy="4426858"/>
          </a:xfrm>
        </p:spPr>
        <p:txBody>
          <a:bodyPr>
            <a:normAutofit/>
          </a:bodyPr>
          <a:lstStyle/>
          <a:p>
            <a:r>
              <a:rPr lang="en-US" dirty="0"/>
              <a:t>Definition: Provider group functions as a team; team members know and work with all consumers</a:t>
            </a:r>
          </a:p>
          <a:p>
            <a:endParaRPr lang="en-US" dirty="0"/>
          </a:p>
          <a:p>
            <a:r>
              <a:rPr lang="en-US" dirty="0"/>
              <a:t>Rationale: The entire team shares responsibility for each consumer; each team member contributes expertise as appropriate. The team approach ensures continuity of care for patients and creates a supportive organizational environment for team members </a:t>
            </a:r>
          </a:p>
          <a:p>
            <a:endParaRPr lang="en-US" dirty="0"/>
          </a:p>
          <a:p>
            <a:r>
              <a:rPr lang="en-US" dirty="0"/>
              <a:t>Assessment: Count of number of ACT team members who have face-to-face contact with patient during specified time &amp; percentage of patients who have seen more than 1 team member in the specified period</a:t>
            </a:r>
          </a:p>
        </p:txBody>
      </p:sp>
    </p:spTree>
    <p:extLst>
      <p:ext uri="{BB962C8B-B14F-4D97-AF65-F5344CB8AC3E}">
        <p14:creationId xmlns:p14="http://schemas.microsoft.com/office/powerpoint/2010/main" val="3038765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Program Meeting</a:t>
            </a:r>
          </a:p>
        </p:txBody>
      </p:sp>
      <p:sp>
        <p:nvSpPr>
          <p:cNvPr id="3" name="Content Placeholder 2"/>
          <p:cNvSpPr>
            <a:spLocks noGrp="1"/>
          </p:cNvSpPr>
          <p:nvPr>
            <p:ph idx="1"/>
          </p:nvPr>
        </p:nvSpPr>
        <p:spPr>
          <a:xfrm>
            <a:off x="680321" y="2148114"/>
            <a:ext cx="10727908" cy="4484915"/>
          </a:xfrm>
        </p:spPr>
        <p:txBody>
          <a:bodyPr>
            <a:normAutofit/>
          </a:bodyPr>
          <a:lstStyle/>
          <a:p>
            <a:r>
              <a:rPr lang="en-US" dirty="0"/>
              <a:t>Definition: Program meets frequently to plan and review services for each patient</a:t>
            </a:r>
          </a:p>
          <a:p>
            <a:endParaRPr lang="en-US" dirty="0"/>
          </a:p>
          <a:p>
            <a:r>
              <a:rPr lang="en-US" dirty="0"/>
              <a:t>Rationale: Daily team meetings allow ACT team members to discuss patients, solve problems, and plan treatment and rehabilitation efforts, ensuring all consumers receive optional service</a:t>
            </a:r>
          </a:p>
          <a:p>
            <a:endParaRPr lang="en-US" dirty="0"/>
          </a:p>
          <a:p>
            <a:r>
              <a:rPr lang="en-US" dirty="0"/>
              <a:t>Assessment: Frequency of team meetings with full group &amp; number of patients reviewed at each meeting</a:t>
            </a:r>
          </a:p>
          <a:p>
            <a:pPr lvl="1"/>
            <a:r>
              <a:rPr lang="en-US" dirty="0"/>
              <a:t>If the team meets at least 4 days a week and reviews each patient each time, score of 5. If team meets at least 4 days a week but does not review each patient each time, score of 4</a:t>
            </a:r>
          </a:p>
        </p:txBody>
      </p:sp>
    </p:spTree>
    <p:extLst>
      <p:ext uri="{BB962C8B-B14F-4D97-AF65-F5344CB8AC3E}">
        <p14:creationId xmlns:p14="http://schemas.microsoft.com/office/powerpoint/2010/main" val="378830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Practicing ACT Leader</a:t>
            </a:r>
          </a:p>
        </p:txBody>
      </p:sp>
      <p:sp>
        <p:nvSpPr>
          <p:cNvPr id="3" name="Content Placeholder 2"/>
          <p:cNvSpPr>
            <a:spLocks noGrp="1"/>
          </p:cNvSpPr>
          <p:nvPr>
            <p:ph idx="1"/>
          </p:nvPr>
        </p:nvSpPr>
        <p:spPr>
          <a:xfrm>
            <a:off x="680321" y="2336872"/>
            <a:ext cx="10989165" cy="4281641"/>
          </a:xfrm>
        </p:spPr>
        <p:txBody>
          <a:bodyPr>
            <a:normAutofit/>
          </a:bodyPr>
          <a:lstStyle/>
          <a:p>
            <a:r>
              <a:rPr lang="en-US" dirty="0"/>
              <a:t>Definition: Supervisor of ACT team members provides direct services</a:t>
            </a:r>
          </a:p>
          <a:p>
            <a:endParaRPr lang="en-US" dirty="0"/>
          </a:p>
          <a:p>
            <a:r>
              <a:rPr lang="en-US" dirty="0"/>
              <a:t>Rationale: Research has shown this factor was among the 5 most strongly related to patient outcomes. ACT leaders who also have direct clinical contacts are better able to model appropriate clinical interventions and remain in touch with the patients serviced by the team</a:t>
            </a:r>
          </a:p>
          <a:p>
            <a:endParaRPr lang="en-US" dirty="0"/>
          </a:p>
          <a:p>
            <a:r>
              <a:rPr lang="en-US" dirty="0"/>
              <a:t>Assessment: Does the leader provide direct service and if so the percentage of time</a:t>
            </a:r>
          </a:p>
          <a:p>
            <a:pPr lvl="1"/>
            <a:r>
              <a:rPr lang="en-US" dirty="0"/>
              <a:t>At least 50% of time dedicated to direct service, score 5</a:t>
            </a:r>
          </a:p>
        </p:txBody>
      </p:sp>
    </p:spTree>
    <p:extLst>
      <p:ext uri="{BB962C8B-B14F-4D97-AF65-F5344CB8AC3E}">
        <p14:creationId xmlns:p14="http://schemas.microsoft.com/office/powerpoint/2010/main" val="82788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Fidelity</a:t>
            </a:r>
          </a:p>
        </p:txBody>
      </p:sp>
      <p:sp>
        <p:nvSpPr>
          <p:cNvPr id="3" name="Content Placeholder 2"/>
          <p:cNvSpPr>
            <a:spLocks noGrp="1"/>
          </p:cNvSpPr>
          <p:nvPr>
            <p:ph idx="1"/>
          </p:nvPr>
        </p:nvSpPr>
        <p:spPr/>
        <p:txBody>
          <a:bodyPr/>
          <a:lstStyle/>
          <a:p>
            <a:r>
              <a:rPr lang="en-US" dirty="0"/>
              <a:t>A central function of a fidelity measure is to distinguish programs conforming to the ideal from those conforming to norms for the corresponding conventional treatment</a:t>
            </a:r>
          </a:p>
          <a:p>
            <a:pPr lvl="1"/>
            <a:r>
              <a:rPr lang="en-US" dirty="0"/>
              <a:t>Set to a scale </a:t>
            </a:r>
          </a:p>
          <a:p>
            <a:pPr lvl="1"/>
            <a:r>
              <a:rPr lang="en-US" dirty="0"/>
              <a:t>The lowest anchors are set to an estimated minimal value of typical case-management based services</a:t>
            </a:r>
          </a:p>
          <a:p>
            <a:r>
              <a:rPr lang="en-US" dirty="0"/>
              <a:t>Fidelity helps provide a consistency in the provision of care within and across agencies</a:t>
            </a:r>
          </a:p>
        </p:txBody>
      </p:sp>
    </p:spTree>
    <p:extLst>
      <p:ext uri="{BB962C8B-B14F-4D97-AF65-F5344CB8AC3E}">
        <p14:creationId xmlns:p14="http://schemas.microsoft.com/office/powerpoint/2010/main" val="1411512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Continuity of Staffing</a:t>
            </a:r>
          </a:p>
        </p:txBody>
      </p:sp>
      <p:sp>
        <p:nvSpPr>
          <p:cNvPr id="3" name="Content Placeholder 2"/>
          <p:cNvSpPr>
            <a:spLocks noGrp="1"/>
          </p:cNvSpPr>
          <p:nvPr>
            <p:ph idx="1"/>
          </p:nvPr>
        </p:nvSpPr>
        <p:spPr>
          <a:xfrm>
            <a:off x="680321" y="2336873"/>
            <a:ext cx="10568250" cy="4223584"/>
          </a:xfrm>
        </p:spPr>
        <p:txBody>
          <a:bodyPr>
            <a:normAutofit/>
          </a:bodyPr>
          <a:lstStyle/>
          <a:p>
            <a:r>
              <a:rPr lang="en-US" dirty="0"/>
              <a:t>Definition: Program maintains the same staffing over time</a:t>
            </a:r>
          </a:p>
          <a:p>
            <a:endParaRPr lang="en-US" dirty="0"/>
          </a:p>
          <a:p>
            <a:r>
              <a:rPr lang="en-US" dirty="0"/>
              <a:t>Rationale: Maintaining a consistent staff enhances team cohesion; additionally, consistent staffing enhances the therapeutic relationships between patients and providers</a:t>
            </a:r>
          </a:p>
          <a:p>
            <a:endParaRPr lang="en-US" dirty="0"/>
          </a:p>
          <a:p>
            <a:r>
              <a:rPr lang="en-US" dirty="0"/>
              <a:t>Assessment: The number of individuals who have left the team over a period of 2 years</a:t>
            </a:r>
          </a:p>
          <a:p>
            <a:pPr lvl="1"/>
            <a:r>
              <a:rPr lang="en-US" dirty="0"/>
              <a:t>If the annual turnover rate is 10% or less, score 5</a:t>
            </a:r>
          </a:p>
        </p:txBody>
      </p:sp>
    </p:spTree>
    <p:extLst>
      <p:ext uri="{BB962C8B-B14F-4D97-AF65-F5344CB8AC3E}">
        <p14:creationId xmlns:p14="http://schemas.microsoft.com/office/powerpoint/2010/main" val="248489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Staff Capacity</a:t>
            </a:r>
          </a:p>
        </p:txBody>
      </p:sp>
      <p:sp>
        <p:nvSpPr>
          <p:cNvPr id="3" name="Content Placeholder 2"/>
          <p:cNvSpPr>
            <a:spLocks noGrp="1"/>
          </p:cNvSpPr>
          <p:nvPr>
            <p:ph idx="1"/>
          </p:nvPr>
        </p:nvSpPr>
        <p:spPr>
          <a:xfrm>
            <a:off x="680322" y="2336872"/>
            <a:ext cx="10336022" cy="4049413"/>
          </a:xfrm>
        </p:spPr>
        <p:txBody>
          <a:bodyPr/>
          <a:lstStyle/>
          <a:p>
            <a:r>
              <a:rPr lang="en-US" dirty="0"/>
              <a:t>Definition: Program operates at full staffing</a:t>
            </a:r>
          </a:p>
          <a:p>
            <a:endParaRPr lang="en-US" dirty="0"/>
          </a:p>
          <a:p>
            <a:r>
              <a:rPr lang="en-US" dirty="0"/>
              <a:t>Rationale: Maintaining consistent, multidisciplinary services requires minimal positon vacancies</a:t>
            </a:r>
          </a:p>
          <a:p>
            <a:endParaRPr lang="en-US" dirty="0"/>
          </a:p>
          <a:p>
            <a:r>
              <a:rPr lang="en-US" dirty="0"/>
              <a:t>Assessment: Number of unfilled positions for each month over previous year (excluding administrative support staff)</a:t>
            </a:r>
          </a:p>
          <a:p>
            <a:pPr lvl="1"/>
            <a:r>
              <a:rPr lang="en-US" dirty="0"/>
              <a:t>Program operating at 95% or more of full staffing capacity of past 12 months, score 5</a:t>
            </a:r>
          </a:p>
        </p:txBody>
      </p:sp>
    </p:spTree>
    <p:extLst>
      <p:ext uri="{BB962C8B-B14F-4D97-AF65-F5344CB8AC3E}">
        <p14:creationId xmlns:p14="http://schemas.microsoft.com/office/powerpoint/2010/main" val="247594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Prescriber on Staff</a:t>
            </a:r>
          </a:p>
        </p:txBody>
      </p:sp>
      <p:sp>
        <p:nvSpPr>
          <p:cNvPr id="3" name="Content Placeholder 2"/>
          <p:cNvSpPr>
            <a:spLocks noGrp="1"/>
          </p:cNvSpPr>
          <p:nvPr>
            <p:ph idx="1"/>
          </p:nvPr>
        </p:nvSpPr>
        <p:spPr>
          <a:xfrm>
            <a:off x="680321" y="2336873"/>
            <a:ext cx="10553736" cy="4020384"/>
          </a:xfrm>
        </p:spPr>
        <p:txBody>
          <a:bodyPr>
            <a:normAutofit/>
          </a:bodyPr>
          <a:lstStyle/>
          <a:p>
            <a:r>
              <a:rPr lang="en-US" dirty="0"/>
              <a:t>Definition: For 100 patients, at least 1 FTE prescriber is assigned to work with the program</a:t>
            </a:r>
          </a:p>
          <a:p>
            <a:endParaRPr lang="en-US" dirty="0"/>
          </a:p>
          <a:p>
            <a:r>
              <a:rPr lang="en-US" dirty="0"/>
              <a:t>Rationale: The prescriber serves as medical director for the team. In addition to medication monitoring, the prescriber functions as a fully integrated team member, participating in treatment planning and rehabilitation efforts</a:t>
            </a:r>
          </a:p>
          <a:p>
            <a:endParaRPr lang="en-US" dirty="0"/>
          </a:p>
          <a:p>
            <a:r>
              <a:rPr lang="en-US" dirty="0"/>
              <a:t>Assessment: Active number of patients to FTE prescriber &amp; accessibility for patients to prescriber</a:t>
            </a:r>
          </a:p>
        </p:txBody>
      </p:sp>
    </p:spTree>
    <p:extLst>
      <p:ext uri="{BB962C8B-B14F-4D97-AF65-F5344CB8AC3E}">
        <p14:creationId xmlns:p14="http://schemas.microsoft.com/office/powerpoint/2010/main" val="140720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Nurse on Staff</a:t>
            </a:r>
          </a:p>
        </p:txBody>
      </p:sp>
      <p:sp>
        <p:nvSpPr>
          <p:cNvPr id="3" name="Content Placeholder 2"/>
          <p:cNvSpPr>
            <a:spLocks noGrp="1"/>
          </p:cNvSpPr>
          <p:nvPr>
            <p:ph idx="1"/>
          </p:nvPr>
        </p:nvSpPr>
        <p:spPr>
          <a:xfrm>
            <a:off x="680321" y="2336872"/>
            <a:ext cx="10989165" cy="4180041"/>
          </a:xfrm>
        </p:spPr>
        <p:txBody>
          <a:bodyPr>
            <a:normAutofit lnSpcReduction="10000"/>
          </a:bodyPr>
          <a:lstStyle/>
          <a:p>
            <a:r>
              <a:rPr lang="en-US" dirty="0"/>
              <a:t>Definition: At least 2 FTE nurses are assigned to work with a 100-patient program</a:t>
            </a:r>
          </a:p>
          <a:p>
            <a:endParaRPr lang="en-US" dirty="0"/>
          </a:p>
          <a:p>
            <a:r>
              <a:rPr lang="en-US" dirty="0"/>
              <a:t>Rationale: The FTE RN has been found to be a critical ingredient in successful ACT programs. The nurses function as members of the team, which includes conducting home visits, treatment planning, and daily team meetings. Nurses can help administer needed medications and serve to educate the team about important medication issues</a:t>
            </a:r>
          </a:p>
          <a:p>
            <a:endParaRPr lang="en-US" dirty="0"/>
          </a:p>
          <a:p>
            <a:r>
              <a:rPr lang="en-US" dirty="0"/>
              <a:t>Assessment: Active number of patients to FTE nurses, participation with team, &amp; accessibility for patients to nurses</a:t>
            </a:r>
          </a:p>
          <a:p>
            <a:endParaRPr lang="en-US" dirty="0"/>
          </a:p>
          <a:p>
            <a:endParaRPr lang="en-US" dirty="0"/>
          </a:p>
        </p:txBody>
      </p:sp>
    </p:spTree>
    <p:extLst>
      <p:ext uri="{BB962C8B-B14F-4D97-AF65-F5344CB8AC3E}">
        <p14:creationId xmlns:p14="http://schemas.microsoft.com/office/powerpoint/2010/main" val="1049408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Substance Use Specialist on Staff</a:t>
            </a:r>
          </a:p>
        </p:txBody>
      </p:sp>
      <p:sp>
        <p:nvSpPr>
          <p:cNvPr id="3" name="Content Placeholder 2"/>
          <p:cNvSpPr>
            <a:spLocks noGrp="1"/>
          </p:cNvSpPr>
          <p:nvPr>
            <p:ph idx="1"/>
          </p:nvPr>
        </p:nvSpPr>
        <p:spPr>
          <a:xfrm>
            <a:off x="680321" y="2336873"/>
            <a:ext cx="10582765" cy="4339698"/>
          </a:xfrm>
        </p:spPr>
        <p:txBody>
          <a:bodyPr>
            <a:normAutofit/>
          </a:bodyPr>
          <a:lstStyle/>
          <a:p>
            <a:r>
              <a:rPr lang="en-US" dirty="0"/>
              <a:t>Definition: At least 2 staff members on the ACT team with at least 1 year of training or clinical experience in substance abuse treatment, per 100 patient program</a:t>
            </a:r>
          </a:p>
          <a:p>
            <a:endParaRPr lang="en-US" dirty="0"/>
          </a:p>
          <a:p>
            <a:r>
              <a:rPr lang="en-US" dirty="0"/>
              <a:t>Rationale: Concurrent substance-use disorders are common for patients. Appropriate assessment and intervention strategies are critical </a:t>
            </a:r>
          </a:p>
          <a:p>
            <a:endParaRPr lang="en-US" dirty="0"/>
          </a:p>
          <a:p>
            <a:r>
              <a:rPr lang="en-US" dirty="0"/>
              <a:t>Assessment: Active number of patients to FTE qualified professionals, participation with team, &amp; accessibility for patients to qualified professionals</a:t>
            </a:r>
          </a:p>
        </p:txBody>
      </p:sp>
    </p:spTree>
    <p:extLst>
      <p:ext uri="{BB962C8B-B14F-4D97-AF65-F5344CB8AC3E}">
        <p14:creationId xmlns:p14="http://schemas.microsoft.com/office/powerpoint/2010/main" val="3964988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Supportive Employment Specialist*</a:t>
            </a:r>
          </a:p>
        </p:txBody>
      </p:sp>
      <p:sp>
        <p:nvSpPr>
          <p:cNvPr id="3" name="Content Placeholder 2"/>
          <p:cNvSpPr>
            <a:spLocks noGrp="1"/>
          </p:cNvSpPr>
          <p:nvPr>
            <p:ph idx="1"/>
          </p:nvPr>
        </p:nvSpPr>
        <p:spPr>
          <a:xfrm>
            <a:off x="680321" y="2336873"/>
            <a:ext cx="11177850" cy="4296156"/>
          </a:xfrm>
        </p:spPr>
        <p:txBody>
          <a:bodyPr>
            <a:normAutofit/>
          </a:bodyPr>
          <a:lstStyle/>
          <a:p>
            <a:r>
              <a:rPr lang="en-US" dirty="0"/>
              <a:t>Definition: Program includes at least 2 staff members with at least 1 year of training/experience in vocational rehabilitation and support</a:t>
            </a:r>
          </a:p>
          <a:p>
            <a:endParaRPr lang="en-US" dirty="0"/>
          </a:p>
          <a:p>
            <a:r>
              <a:rPr lang="en-US" dirty="0"/>
              <a:t>Rationale: ACT teams emphasize skill development and support in natural settings. Fully integrated ACT teams include supportive employment services that enable patients to find and keep jobs in integrated work settings. </a:t>
            </a:r>
          </a:p>
          <a:p>
            <a:endParaRPr lang="en-US" dirty="0"/>
          </a:p>
          <a:p>
            <a:r>
              <a:rPr lang="en-US" dirty="0"/>
              <a:t>Assessment: Active number of patients to FTE employment specialist &amp; accessibility for patients to employment specialist</a:t>
            </a:r>
          </a:p>
          <a:p>
            <a:pPr lvl="1"/>
            <a:r>
              <a:rPr lang="en-US" dirty="0"/>
              <a:t>*Full credit may be given even if the employment specialist belongs to a separate team/organization based on time spent with ACT patients</a:t>
            </a:r>
          </a:p>
        </p:txBody>
      </p:sp>
    </p:spTree>
    <p:extLst>
      <p:ext uri="{BB962C8B-B14F-4D97-AF65-F5344CB8AC3E}">
        <p14:creationId xmlns:p14="http://schemas.microsoft.com/office/powerpoint/2010/main" val="315218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Program Size</a:t>
            </a:r>
          </a:p>
        </p:txBody>
      </p:sp>
      <p:sp>
        <p:nvSpPr>
          <p:cNvPr id="3" name="Content Placeholder 2"/>
          <p:cNvSpPr>
            <a:spLocks noGrp="1"/>
          </p:cNvSpPr>
          <p:nvPr>
            <p:ph idx="1"/>
          </p:nvPr>
        </p:nvSpPr>
        <p:spPr>
          <a:xfrm>
            <a:off x="680321" y="2336872"/>
            <a:ext cx="10800479" cy="4383241"/>
          </a:xfrm>
        </p:spPr>
        <p:txBody>
          <a:bodyPr>
            <a:normAutofit lnSpcReduction="10000"/>
          </a:bodyPr>
          <a:lstStyle/>
          <a:p>
            <a:r>
              <a:rPr lang="en-US" dirty="0"/>
              <a:t>Definition: Program is of sufficient size to consistently provide necessary staffing diversity and coverage.</a:t>
            </a:r>
          </a:p>
          <a:p>
            <a:endParaRPr lang="en-US" dirty="0"/>
          </a:p>
          <a:p>
            <a:r>
              <a:rPr lang="en-US" dirty="0"/>
              <a:t>Rationale: The ACT team provides an integrated approach to mental health services, through which the range of treatment issues are addressed from a variety of perspectives. It is critical to maintain adequate staff size and disciplinary background to provide comprehensive, individualized service to each patient </a:t>
            </a:r>
          </a:p>
          <a:p>
            <a:endParaRPr lang="en-US" dirty="0"/>
          </a:p>
          <a:p>
            <a:r>
              <a:rPr lang="en-US" dirty="0"/>
              <a:t>Assessment: Number of FTE staff and specializations</a:t>
            </a:r>
          </a:p>
          <a:p>
            <a:pPr lvl="1"/>
            <a:r>
              <a:rPr lang="en-US" dirty="0"/>
              <a:t>If program has at least 10 FTE staff, score of 5 </a:t>
            </a:r>
          </a:p>
          <a:p>
            <a:pPr lvl="1"/>
            <a:r>
              <a:rPr lang="en-US" dirty="0"/>
              <a:t>Does not include administrative staff</a:t>
            </a:r>
          </a:p>
        </p:txBody>
      </p:sp>
    </p:spTree>
    <p:extLst>
      <p:ext uri="{BB962C8B-B14F-4D97-AF65-F5344CB8AC3E}">
        <p14:creationId xmlns:p14="http://schemas.microsoft.com/office/powerpoint/2010/main" val="2771932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Categories: Organizational Boundaries</a:t>
            </a:r>
          </a:p>
        </p:txBody>
      </p:sp>
      <p:pic>
        <p:nvPicPr>
          <p:cNvPr id="4" name="Content Placeholder 3"/>
          <p:cNvPicPr>
            <a:picLocks noGrp="1" noChangeAspect="1"/>
          </p:cNvPicPr>
          <p:nvPr>
            <p:ph idx="1"/>
          </p:nvPr>
        </p:nvPicPr>
        <p:blipFill>
          <a:blip r:embed="rId2"/>
          <a:stretch>
            <a:fillRect/>
          </a:stretch>
        </p:blipFill>
        <p:spPr>
          <a:xfrm>
            <a:off x="681037" y="2565364"/>
            <a:ext cx="10759547" cy="3516122"/>
          </a:xfrm>
          <a:prstGeom prst="rect">
            <a:avLst/>
          </a:prstGeom>
        </p:spPr>
      </p:pic>
    </p:spTree>
    <p:extLst>
      <p:ext uri="{BB962C8B-B14F-4D97-AF65-F5344CB8AC3E}">
        <p14:creationId xmlns:p14="http://schemas.microsoft.com/office/powerpoint/2010/main" val="3375557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6319" y="426609"/>
            <a:ext cx="9561444" cy="6046762"/>
          </a:xfrm>
          <a:prstGeom prst="rect">
            <a:avLst/>
          </a:prstGeom>
        </p:spPr>
      </p:pic>
      <p:sp>
        <p:nvSpPr>
          <p:cNvPr id="3" name="TextBox 2"/>
          <p:cNvSpPr txBox="1"/>
          <p:nvPr/>
        </p:nvSpPr>
        <p:spPr>
          <a:xfrm>
            <a:off x="0" y="1988457"/>
            <a:ext cx="2510971" cy="2246769"/>
          </a:xfrm>
          <a:prstGeom prst="rect">
            <a:avLst/>
          </a:prstGeom>
          <a:noFill/>
        </p:spPr>
        <p:txBody>
          <a:bodyPr wrap="square" rtlCol="0">
            <a:spAutoFit/>
          </a:bodyPr>
          <a:lstStyle/>
          <a:p>
            <a:r>
              <a:rPr lang="en-US" sz="2800" dirty="0">
                <a:solidFill>
                  <a:schemeClr val="bg1"/>
                </a:solidFill>
              </a:rPr>
              <a:t>Scale Categories: Organizational Boundaries Cont.</a:t>
            </a:r>
          </a:p>
        </p:txBody>
      </p:sp>
    </p:spTree>
    <p:extLst>
      <p:ext uri="{BB962C8B-B14F-4D97-AF65-F5344CB8AC3E}">
        <p14:creationId xmlns:p14="http://schemas.microsoft.com/office/powerpoint/2010/main" val="3060292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Boundaries: Explicit Admission Criteria</a:t>
            </a:r>
          </a:p>
        </p:txBody>
      </p:sp>
      <p:sp>
        <p:nvSpPr>
          <p:cNvPr id="3" name="Content Placeholder 2"/>
          <p:cNvSpPr>
            <a:spLocks noGrp="1"/>
          </p:cNvSpPr>
          <p:nvPr>
            <p:ph idx="1"/>
          </p:nvPr>
        </p:nvSpPr>
        <p:spPr>
          <a:xfrm>
            <a:off x="680321" y="2148114"/>
            <a:ext cx="10814993" cy="4455885"/>
          </a:xfrm>
        </p:spPr>
        <p:txBody>
          <a:bodyPr>
            <a:normAutofit fontScale="92500" lnSpcReduction="10000"/>
          </a:bodyPr>
          <a:lstStyle/>
          <a:p>
            <a:r>
              <a:rPr lang="en-US" dirty="0"/>
              <a:t>Definition: The program has clearly identified mission to serve a particular population; it uses measurable and operationally defined criteria to screen out inappropriate referrals. Admission criteria should be pointedly targeted toward patients who typically do not benefit from usual services. ACT teams are intended for adults with serious mental illness. In addition to those very general criteria, an ACT team should have further admission guidelines tailored to their treatment settings</a:t>
            </a:r>
          </a:p>
          <a:p>
            <a:endParaRPr lang="en-US" dirty="0"/>
          </a:p>
          <a:p>
            <a:r>
              <a:rPr lang="en-US" dirty="0"/>
              <a:t>Rationale: ACT is best suited to patients who do not effectively use less intensive mental health services</a:t>
            </a:r>
          </a:p>
          <a:p>
            <a:endParaRPr lang="en-US" dirty="0"/>
          </a:p>
          <a:p>
            <a:r>
              <a:rPr lang="en-US" dirty="0"/>
              <a:t>Assessment: Documented well defined population &amp; patients meet admission criteria</a:t>
            </a:r>
          </a:p>
        </p:txBody>
      </p:sp>
    </p:spTree>
    <p:extLst>
      <p:ext uri="{BB962C8B-B14F-4D97-AF65-F5344CB8AC3E}">
        <p14:creationId xmlns:p14="http://schemas.microsoft.com/office/powerpoint/2010/main" val="350413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2470" y="79013"/>
            <a:ext cx="8241817" cy="6655616"/>
          </a:xfrm>
          <a:prstGeom prst="rect">
            <a:avLst/>
          </a:prstGeom>
        </p:spPr>
      </p:pic>
      <p:sp>
        <p:nvSpPr>
          <p:cNvPr id="3" name="TextBox 2"/>
          <p:cNvSpPr txBox="1"/>
          <p:nvPr/>
        </p:nvSpPr>
        <p:spPr>
          <a:xfrm>
            <a:off x="263555" y="537029"/>
            <a:ext cx="3468915" cy="1754326"/>
          </a:xfrm>
          <a:prstGeom prst="rect">
            <a:avLst/>
          </a:prstGeom>
          <a:noFill/>
        </p:spPr>
        <p:txBody>
          <a:bodyPr wrap="square" rtlCol="0">
            <a:spAutoFit/>
          </a:bodyPr>
          <a:lstStyle/>
          <a:p>
            <a:r>
              <a:rPr lang="en-US" sz="3600" b="1" dirty="0">
                <a:solidFill>
                  <a:schemeClr val="bg1"/>
                </a:solidFill>
              </a:rPr>
              <a:t>Program Criteria for Fidelity to ACT</a:t>
            </a:r>
          </a:p>
        </p:txBody>
      </p:sp>
      <p:sp>
        <p:nvSpPr>
          <p:cNvPr id="4" name="Footer Placeholder 3"/>
          <p:cNvSpPr>
            <a:spLocks noGrp="1"/>
          </p:cNvSpPr>
          <p:nvPr>
            <p:ph type="ftr" sz="quarter" idx="11"/>
          </p:nvPr>
        </p:nvSpPr>
        <p:spPr/>
        <p:txBody>
          <a:bodyPr/>
          <a:lstStyle/>
          <a:p>
            <a:r>
              <a:rPr lang="en-US" dirty="0"/>
              <a:t>Teague et al. (1998)</a:t>
            </a:r>
          </a:p>
        </p:txBody>
      </p:sp>
    </p:spTree>
    <p:extLst>
      <p:ext uri="{BB962C8B-B14F-4D97-AF65-F5344CB8AC3E}">
        <p14:creationId xmlns:p14="http://schemas.microsoft.com/office/powerpoint/2010/main" val="3789457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Boundaries: Intake Rate</a:t>
            </a:r>
          </a:p>
        </p:txBody>
      </p:sp>
      <p:sp>
        <p:nvSpPr>
          <p:cNvPr id="3" name="Content Placeholder 2"/>
          <p:cNvSpPr>
            <a:spLocks noGrp="1"/>
          </p:cNvSpPr>
          <p:nvPr>
            <p:ph idx="1"/>
          </p:nvPr>
        </p:nvSpPr>
        <p:spPr/>
        <p:txBody>
          <a:bodyPr/>
          <a:lstStyle/>
          <a:p>
            <a:r>
              <a:rPr lang="en-US" dirty="0"/>
              <a:t>Definition: Program takes consumers in at a low rate to maintain a stable service environment</a:t>
            </a:r>
          </a:p>
          <a:p>
            <a:endParaRPr lang="en-US" dirty="0"/>
          </a:p>
          <a:p>
            <a:r>
              <a:rPr lang="en-US" dirty="0"/>
              <a:t>Rationale: To provide consistent, individualized, and comprehensive services to patients, a low growth rate of the patient population is necessary</a:t>
            </a:r>
          </a:p>
          <a:p>
            <a:endParaRPr lang="en-US" dirty="0"/>
          </a:p>
          <a:p>
            <a:r>
              <a:rPr lang="en-US" dirty="0"/>
              <a:t>Assessment: If the highest monthly intake rate during previous 6 months is no greater than 6 patients, score 5</a:t>
            </a:r>
          </a:p>
        </p:txBody>
      </p:sp>
    </p:spTree>
    <p:extLst>
      <p:ext uri="{BB962C8B-B14F-4D97-AF65-F5344CB8AC3E}">
        <p14:creationId xmlns:p14="http://schemas.microsoft.com/office/powerpoint/2010/main" val="4107974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Boundaries: Full Responsibility for Treatment Services</a:t>
            </a:r>
          </a:p>
        </p:txBody>
      </p:sp>
      <p:sp>
        <p:nvSpPr>
          <p:cNvPr id="3" name="Content Placeholder 2"/>
          <p:cNvSpPr>
            <a:spLocks noGrp="1"/>
          </p:cNvSpPr>
          <p:nvPr>
            <p:ph idx="1"/>
          </p:nvPr>
        </p:nvSpPr>
        <p:spPr>
          <a:xfrm>
            <a:off x="680321" y="2133600"/>
            <a:ext cx="10844022" cy="4586513"/>
          </a:xfrm>
        </p:spPr>
        <p:txBody>
          <a:bodyPr>
            <a:normAutofit/>
          </a:bodyPr>
          <a:lstStyle/>
          <a:p>
            <a:r>
              <a:rPr lang="en-US" dirty="0"/>
              <a:t>Definition: ACT team directly provides psychiatric services and medication management, counseling/psychotherapy, housing support, substance abuse treatment, and employment/rehabilitative services, in addition to case management services</a:t>
            </a:r>
          </a:p>
          <a:p>
            <a:endParaRPr lang="en-US" dirty="0"/>
          </a:p>
          <a:p>
            <a:r>
              <a:rPr lang="en-US" dirty="0"/>
              <a:t>Rationale: Patients benefit when services are integrated into a single team, rather than when they are referred to many different service providers. Furthermore, an integrated approach allows services to be tailored to each patient</a:t>
            </a:r>
          </a:p>
          <a:p>
            <a:endParaRPr lang="en-US" dirty="0"/>
          </a:p>
          <a:p>
            <a:r>
              <a:rPr lang="en-US" dirty="0"/>
              <a:t>Assessment: Services provided in house versus referred out</a:t>
            </a:r>
          </a:p>
          <a:p>
            <a:pPr lvl="1"/>
            <a:r>
              <a:rPr lang="en-US" dirty="0"/>
              <a:t>If team is responsible for 90% or more of each type of services for patients, score 5</a:t>
            </a:r>
          </a:p>
        </p:txBody>
      </p:sp>
    </p:spTree>
    <p:extLst>
      <p:ext uri="{BB962C8B-B14F-4D97-AF65-F5344CB8AC3E}">
        <p14:creationId xmlns:p14="http://schemas.microsoft.com/office/powerpoint/2010/main" val="3135287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Boundaries: Responsibility for Crisis Services</a:t>
            </a:r>
          </a:p>
        </p:txBody>
      </p:sp>
      <p:sp>
        <p:nvSpPr>
          <p:cNvPr id="3" name="Content Placeholder 2"/>
          <p:cNvSpPr>
            <a:spLocks noGrp="1"/>
          </p:cNvSpPr>
          <p:nvPr>
            <p:ph idx="1"/>
          </p:nvPr>
        </p:nvSpPr>
        <p:spPr>
          <a:xfrm>
            <a:off x="680321" y="2336873"/>
            <a:ext cx="10844022" cy="4136498"/>
          </a:xfrm>
        </p:spPr>
        <p:txBody>
          <a:bodyPr/>
          <a:lstStyle/>
          <a:p>
            <a:r>
              <a:rPr lang="en-US" dirty="0"/>
              <a:t>Definition: Program has 24-hour responsibility for covering psychiatric crises</a:t>
            </a:r>
          </a:p>
          <a:p>
            <a:endParaRPr lang="en-US" dirty="0"/>
          </a:p>
          <a:p>
            <a:r>
              <a:rPr lang="en-US" dirty="0"/>
              <a:t>Rationale: An immediate response can help minimize distress when patients are faced with crisis. When the ACT team provides crisis intervention, continuity of care is maintained</a:t>
            </a:r>
          </a:p>
          <a:p>
            <a:endParaRPr lang="en-US" dirty="0"/>
          </a:p>
          <a:p>
            <a:r>
              <a:rPr lang="en-US" dirty="0"/>
              <a:t>Assessment: If a team member is on call at all times, score 5. If notified through general crisis line reliably, score 4</a:t>
            </a:r>
          </a:p>
        </p:txBody>
      </p:sp>
    </p:spTree>
    <p:extLst>
      <p:ext uri="{BB962C8B-B14F-4D97-AF65-F5344CB8AC3E}">
        <p14:creationId xmlns:p14="http://schemas.microsoft.com/office/powerpoint/2010/main" val="2039066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Boundaries: Responsibility for Hospital Admissions</a:t>
            </a:r>
          </a:p>
        </p:txBody>
      </p:sp>
      <p:sp>
        <p:nvSpPr>
          <p:cNvPr id="3" name="Content Placeholder 2"/>
          <p:cNvSpPr>
            <a:spLocks noGrp="1"/>
          </p:cNvSpPr>
          <p:nvPr>
            <p:ph idx="1"/>
          </p:nvPr>
        </p:nvSpPr>
        <p:spPr>
          <a:xfrm>
            <a:off x="680321" y="2336873"/>
            <a:ext cx="10858536" cy="4209070"/>
          </a:xfrm>
        </p:spPr>
        <p:txBody>
          <a:bodyPr/>
          <a:lstStyle/>
          <a:p>
            <a:r>
              <a:rPr lang="en-US" dirty="0"/>
              <a:t>Definition: ACT team is closely involved in hospital admissions</a:t>
            </a:r>
          </a:p>
          <a:p>
            <a:endParaRPr lang="en-US" dirty="0"/>
          </a:p>
          <a:p>
            <a:r>
              <a:rPr lang="en-US" dirty="0"/>
              <a:t>Rationale: More appropriate use of psychiatric hospitalization occurs and continuity of care is maintained when the ACT team is involved with psychiatric hospitalizations</a:t>
            </a:r>
          </a:p>
          <a:p>
            <a:endParaRPr lang="en-US" dirty="0"/>
          </a:p>
          <a:p>
            <a:r>
              <a:rPr lang="en-US" dirty="0"/>
              <a:t>Assessment: Percentage of admissions ACT team was involved with</a:t>
            </a:r>
          </a:p>
          <a:p>
            <a:pPr lvl="1"/>
            <a:r>
              <a:rPr lang="en-US" dirty="0"/>
              <a:t>95% or more of all admissions in which ACT team was involved, score 5</a:t>
            </a:r>
          </a:p>
        </p:txBody>
      </p:sp>
    </p:spTree>
    <p:extLst>
      <p:ext uri="{BB962C8B-B14F-4D97-AF65-F5344CB8AC3E}">
        <p14:creationId xmlns:p14="http://schemas.microsoft.com/office/powerpoint/2010/main" val="415167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Boundaries: Responsibility for Hospital Discharge Planning</a:t>
            </a:r>
          </a:p>
        </p:txBody>
      </p:sp>
      <p:sp>
        <p:nvSpPr>
          <p:cNvPr id="3" name="Content Placeholder 2"/>
          <p:cNvSpPr>
            <a:spLocks noGrp="1"/>
          </p:cNvSpPr>
          <p:nvPr>
            <p:ph idx="1"/>
          </p:nvPr>
        </p:nvSpPr>
        <p:spPr>
          <a:xfrm>
            <a:off x="680321" y="2336873"/>
            <a:ext cx="10960136" cy="4325184"/>
          </a:xfrm>
        </p:spPr>
        <p:txBody>
          <a:bodyPr/>
          <a:lstStyle/>
          <a:p>
            <a:r>
              <a:rPr lang="en-US" dirty="0"/>
              <a:t>Definition: Program is involved in planning for hospital discharges</a:t>
            </a:r>
          </a:p>
          <a:p>
            <a:endParaRPr lang="en-US" dirty="0"/>
          </a:p>
          <a:p>
            <a:r>
              <a:rPr lang="en-US" dirty="0"/>
              <a:t>Rationale: Ongoing participation of the ACT team during a patient’s hospitalization and discharge planning allows the team to help maintain community supports and continuity of service</a:t>
            </a:r>
          </a:p>
          <a:p>
            <a:endParaRPr lang="en-US" dirty="0"/>
          </a:p>
          <a:p>
            <a:r>
              <a:rPr lang="en-US" dirty="0"/>
              <a:t>Assessment: Percentage of discharges ACT team was involved with</a:t>
            </a:r>
          </a:p>
          <a:p>
            <a:pPr lvl="1"/>
            <a:r>
              <a:rPr lang="en-US" dirty="0"/>
              <a:t>95% or more of all discharges in which ACT team was involved, score 5</a:t>
            </a:r>
          </a:p>
          <a:p>
            <a:endParaRPr lang="en-US" dirty="0"/>
          </a:p>
        </p:txBody>
      </p:sp>
    </p:spTree>
    <p:extLst>
      <p:ext uri="{BB962C8B-B14F-4D97-AF65-F5344CB8AC3E}">
        <p14:creationId xmlns:p14="http://schemas.microsoft.com/office/powerpoint/2010/main" val="917856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Boundaries: Time-Unlimited Services/Graduation Rate</a:t>
            </a:r>
          </a:p>
        </p:txBody>
      </p:sp>
      <p:sp>
        <p:nvSpPr>
          <p:cNvPr id="3" name="Content Placeholder 2"/>
          <p:cNvSpPr>
            <a:spLocks noGrp="1"/>
          </p:cNvSpPr>
          <p:nvPr>
            <p:ph idx="1"/>
          </p:nvPr>
        </p:nvSpPr>
        <p:spPr>
          <a:xfrm>
            <a:off x="680321" y="2191658"/>
            <a:ext cx="10931108" cy="4499428"/>
          </a:xfrm>
        </p:spPr>
        <p:txBody>
          <a:bodyPr>
            <a:normAutofit/>
          </a:bodyPr>
          <a:lstStyle/>
          <a:p>
            <a:r>
              <a:rPr lang="en-US" dirty="0"/>
              <a:t>Definition: Program does not have arbitrary time limits for patients admitted to the program cases but remains the point of contact for all patients indefinitely as needed</a:t>
            </a:r>
          </a:p>
          <a:p>
            <a:endParaRPr lang="en-US" dirty="0"/>
          </a:p>
          <a:p>
            <a:r>
              <a:rPr lang="en-US" dirty="0"/>
              <a:t>Rationale: Patients often regress when they are terminated from short-term programs. Time-unlimited services encourage the development of stable, ongoing therapeutic relationships</a:t>
            </a:r>
          </a:p>
          <a:p>
            <a:endParaRPr lang="en-US" dirty="0"/>
          </a:p>
          <a:p>
            <a:r>
              <a:rPr lang="en-US" dirty="0"/>
              <a:t>Assessment: Percentage of patients discharged (only those that graduated)</a:t>
            </a:r>
          </a:p>
          <a:p>
            <a:pPr lvl="1"/>
            <a:r>
              <a:rPr lang="en-US" dirty="0"/>
              <a:t>Fewer than 5% are expected to graduate annually, score 5</a:t>
            </a:r>
          </a:p>
        </p:txBody>
      </p:sp>
    </p:spTree>
    <p:extLst>
      <p:ext uri="{BB962C8B-B14F-4D97-AF65-F5344CB8AC3E}">
        <p14:creationId xmlns:p14="http://schemas.microsoft.com/office/powerpoint/2010/main" val="1392067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0686" y="2423886"/>
            <a:ext cx="2351313" cy="2062103"/>
          </a:xfrm>
          <a:prstGeom prst="rect">
            <a:avLst/>
          </a:prstGeom>
          <a:noFill/>
        </p:spPr>
        <p:txBody>
          <a:bodyPr wrap="square" rtlCol="0">
            <a:spAutoFit/>
          </a:bodyPr>
          <a:lstStyle/>
          <a:p>
            <a:r>
              <a:rPr lang="en-US" sz="3200" b="1" dirty="0"/>
              <a:t>Scale Categories: Nature of Services</a:t>
            </a:r>
          </a:p>
        </p:txBody>
      </p:sp>
      <p:pic>
        <p:nvPicPr>
          <p:cNvPr id="3" name="Picture 2"/>
          <p:cNvPicPr>
            <a:picLocks noChangeAspect="1"/>
          </p:cNvPicPr>
          <p:nvPr/>
        </p:nvPicPr>
        <p:blipFill>
          <a:blip r:embed="rId2"/>
          <a:stretch>
            <a:fillRect/>
          </a:stretch>
        </p:blipFill>
        <p:spPr>
          <a:xfrm>
            <a:off x="115434" y="116114"/>
            <a:ext cx="9614380" cy="6611663"/>
          </a:xfrm>
          <a:prstGeom prst="rect">
            <a:avLst/>
          </a:prstGeom>
        </p:spPr>
      </p:pic>
    </p:spTree>
    <p:extLst>
      <p:ext uri="{BB962C8B-B14F-4D97-AF65-F5344CB8AC3E}">
        <p14:creationId xmlns:p14="http://schemas.microsoft.com/office/powerpoint/2010/main" val="402667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692263"/>
            <a:ext cx="2365830" cy="2369880"/>
          </a:xfrm>
          <a:prstGeom prst="rect">
            <a:avLst/>
          </a:prstGeom>
          <a:noFill/>
        </p:spPr>
        <p:txBody>
          <a:bodyPr wrap="square" rtlCol="0">
            <a:spAutoFit/>
          </a:bodyPr>
          <a:lstStyle/>
          <a:p>
            <a:r>
              <a:rPr lang="en-US" sz="3200" b="1" dirty="0"/>
              <a:t>Scale Categories: Nature of Services</a:t>
            </a:r>
          </a:p>
          <a:p>
            <a:endParaRPr lang="en-US" sz="2000" dirty="0"/>
          </a:p>
        </p:txBody>
      </p:sp>
      <p:pic>
        <p:nvPicPr>
          <p:cNvPr id="3" name="Picture 2"/>
          <p:cNvPicPr>
            <a:picLocks noChangeAspect="1"/>
          </p:cNvPicPr>
          <p:nvPr/>
        </p:nvPicPr>
        <p:blipFill>
          <a:blip r:embed="rId2"/>
          <a:stretch>
            <a:fillRect/>
          </a:stretch>
        </p:blipFill>
        <p:spPr>
          <a:xfrm>
            <a:off x="2467429" y="191434"/>
            <a:ext cx="9605282" cy="6470623"/>
          </a:xfrm>
          <a:prstGeom prst="rect">
            <a:avLst/>
          </a:prstGeom>
        </p:spPr>
      </p:pic>
    </p:spTree>
    <p:extLst>
      <p:ext uri="{BB962C8B-B14F-4D97-AF65-F5344CB8AC3E}">
        <p14:creationId xmlns:p14="http://schemas.microsoft.com/office/powerpoint/2010/main" val="2026674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3" y="753228"/>
            <a:ext cx="9844239" cy="1080938"/>
          </a:xfrm>
        </p:spPr>
        <p:txBody>
          <a:bodyPr/>
          <a:lstStyle/>
          <a:p>
            <a:r>
              <a:rPr lang="en-US" dirty="0"/>
              <a:t>Nature of Services: Community-Based Services</a:t>
            </a:r>
          </a:p>
        </p:txBody>
      </p:sp>
      <p:sp>
        <p:nvSpPr>
          <p:cNvPr id="3" name="Content Placeholder 2"/>
          <p:cNvSpPr>
            <a:spLocks noGrp="1"/>
          </p:cNvSpPr>
          <p:nvPr>
            <p:ph idx="1"/>
          </p:nvPr>
        </p:nvSpPr>
        <p:spPr>
          <a:xfrm>
            <a:off x="680321" y="2336872"/>
            <a:ext cx="10989165" cy="4368727"/>
          </a:xfrm>
        </p:spPr>
        <p:txBody>
          <a:bodyPr>
            <a:normAutofit fontScale="92500"/>
          </a:bodyPr>
          <a:lstStyle/>
          <a:p>
            <a:r>
              <a:rPr lang="en-US" dirty="0"/>
              <a:t>Definition: Program works to monitor status and develop skills in the community, rather than function as an office-based program</a:t>
            </a:r>
          </a:p>
          <a:p>
            <a:endParaRPr lang="en-US" dirty="0"/>
          </a:p>
          <a:p>
            <a:r>
              <a:rPr lang="en-US" dirty="0"/>
              <a:t>Rationale: Contacts in natural settings are thought to be more effective than when they occur in hospital or office settings because skills may not transfer well to natural settings. Furthermore, more accurate assessments of consumers can occur in their community setting because the team member can directly observe rather than relying on self-report. Medication delivery, crisis intervention, and networking are more easily accomplished through home visits</a:t>
            </a:r>
          </a:p>
          <a:p>
            <a:endParaRPr lang="en-US" dirty="0"/>
          </a:p>
          <a:p>
            <a:r>
              <a:rPr lang="en-US" dirty="0"/>
              <a:t>Assessment: Percentage of face-to-face interactions with patients in the community</a:t>
            </a:r>
          </a:p>
          <a:p>
            <a:pPr lvl="1"/>
            <a:r>
              <a:rPr lang="en-US" dirty="0"/>
              <a:t>At least 80% of total service time occurs in the community, score 5</a:t>
            </a:r>
          </a:p>
        </p:txBody>
      </p:sp>
    </p:spTree>
    <p:extLst>
      <p:ext uri="{BB962C8B-B14F-4D97-AF65-F5344CB8AC3E}">
        <p14:creationId xmlns:p14="http://schemas.microsoft.com/office/powerpoint/2010/main" val="298716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Services: No Dropout Policy</a:t>
            </a:r>
          </a:p>
        </p:txBody>
      </p:sp>
      <p:sp>
        <p:nvSpPr>
          <p:cNvPr id="3" name="Content Placeholder 2"/>
          <p:cNvSpPr>
            <a:spLocks noGrp="1"/>
          </p:cNvSpPr>
          <p:nvPr>
            <p:ph idx="1"/>
          </p:nvPr>
        </p:nvSpPr>
        <p:spPr>
          <a:xfrm>
            <a:off x="680321" y="2336873"/>
            <a:ext cx="11119793" cy="4339698"/>
          </a:xfrm>
        </p:spPr>
        <p:txBody>
          <a:bodyPr/>
          <a:lstStyle/>
          <a:p>
            <a:r>
              <a:rPr lang="en-US" dirty="0"/>
              <a:t>Definition: Program engages and retains patients at a mutually satisfactory level</a:t>
            </a:r>
          </a:p>
          <a:p>
            <a:endParaRPr lang="en-US" dirty="0"/>
          </a:p>
          <a:p>
            <a:r>
              <a:rPr lang="en-US" dirty="0"/>
              <a:t>Rationale: Outreach efforts, both initially and after patients are enrolled on an ACT team, help build relationships and ensure patients receive ongoing services</a:t>
            </a:r>
          </a:p>
          <a:p>
            <a:endParaRPr lang="en-US" dirty="0"/>
          </a:p>
          <a:p>
            <a:r>
              <a:rPr lang="en-US" dirty="0"/>
              <a:t>Assessment: Number of people who refused services, cannot be located, have been deemed inappropriate for services, or have moved outside of service area (that referrals were not given for)</a:t>
            </a:r>
          </a:p>
          <a:p>
            <a:pPr lvl="1"/>
            <a:r>
              <a:rPr lang="en-US" dirty="0"/>
              <a:t>95% or more retention over 12 month period, score 5</a:t>
            </a:r>
          </a:p>
        </p:txBody>
      </p:sp>
    </p:spTree>
    <p:extLst>
      <p:ext uri="{BB962C8B-B14F-4D97-AF65-F5344CB8AC3E}">
        <p14:creationId xmlns:p14="http://schemas.microsoft.com/office/powerpoint/2010/main" val="7119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Fidelity: Structure and Content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5361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Services: Assertive Engagement Mechanisms</a:t>
            </a:r>
          </a:p>
        </p:txBody>
      </p:sp>
      <p:sp>
        <p:nvSpPr>
          <p:cNvPr id="3" name="Content Placeholder 2"/>
          <p:cNvSpPr>
            <a:spLocks noGrp="1"/>
          </p:cNvSpPr>
          <p:nvPr>
            <p:ph idx="1"/>
          </p:nvPr>
        </p:nvSpPr>
        <p:spPr>
          <a:xfrm>
            <a:off x="680321" y="2336873"/>
            <a:ext cx="10902079" cy="4397756"/>
          </a:xfrm>
        </p:spPr>
        <p:txBody>
          <a:bodyPr>
            <a:normAutofit/>
          </a:bodyPr>
          <a:lstStyle/>
          <a:p>
            <a:r>
              <a:rPr lang="en-US" dirty="0"/>
              <a:t>Definition: Program uses street outreach, legal mechanisms, or other techniques to ensure ongoing engagement</a:t>
            </a:r>
          </a:p>
          <a:p>
            <a:endParaRPr lang="en-US" dirty="0"/>
          </a:p>
          <a:p>
            <a:r>
              <a:rPr lang="en-US" dirty="0"/>
              <a:t>Rationale: Patients are not immediately discharged from the program due to failure to keep appointments. Retention of patients is a high priority for ACT teams. Persistent, caring attempts to engage patients in treatment help foster a trusting relationship between the consumer and the ACT team. Assertive outreach is considered a critical feature of the ACT team</a:t>
            </a:r>
          </a:p>
          <a:p>
            <a:endParaRPr lang="en-US" dirty="0"/>
          </a:p>
          <a:p>
            <a:r>
              <a:rPr lang="en-US" dirty="0"/>
              <a:t>Assessment: Demonstration of well-thought-out strategies for outreach and utilization when appropriate</a:t>
            </a:r>
          </a:p>
        </p:txBody>
      </p:sp>
    </p:spTree>
    <p:extLst>
      <p:ext uri="{BB962C8B-B14F-4D97-AF65-F5344CB8AC3E}">
        <p14:creationId xmlns:p14="http://schemas.microsoft.com/office/powerpoint/2010/main" val="1696057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Services: Intensity of Service</a:t>
            </a:r>
          </a:p>
        </p:txBody>
      </p:sp>
      <p:sp>
        <p:nvSpPr>
          <p:cNvPr id="3" name="Content Placeholder 2"/>
          <p:cNvSpPr>
            <a:spLocks noGrp="1"/>
          </p:cNvSpPr>
          <p:nvPr>
            <p:ph idx="1"/>
          </p:nvPr>
        </p:nvSpPr>
        <p:spPr/>
        <p:txBody>
          <a:bodyPr/>
          <a:lstStyle/>
          <a:p>
            <a:r>
              <a:rPr lang="en-US" dirty="0"/>
              <a:t>Definition: High amount of face-to-face service time, as needed</a:t>
            </a:r>
          </a:p>
          <a:p>
            <a:endParaRPr lang="en-US" dirty="0"/>
          </a:p>
          <a:p>
            <a:r>
              <a:rPr lang="en-US" dirty="0"/>
              <a:t>Rationale: To help patients with serious symptoms maintain and improve their function within the community, high service intensity is often required</a:t>
            </a:r>
          </a:p>
          <a:p>
            <a:endParaRPr lang="en-US" dirty="0"/>
          </a:p>
          <a:p>
            <a:r>
              <a:rPr lang="en-US" dirty="0"/>
              <a:t>Assessment: Number and length of face-to-face contacts with patients</a:t>
            </a:r>
          </a:p>
          <a:p>
            <a:pPr lvl="1"/>
            <a:r>
              <a:rPr lang="en-US" dirty="0"/>
              <a:t>Median value is 2 or more hours per week, per patient, score 5</a:t>
            </a:r>
          </a:p>
        </p:txBody>
      </p:sp>
    </p:spTree>
    <p:extLst>
      <p:ext uri="{BB962C8B-B14F-4D97-AF65-F5344CB8AC3E}">
        <p14:creationId xmlns:p14="http://schemas.microsoft.com/office/powerpoint/2010/main" val="3100860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Services: Frequency of Contact</a:t>
            </a:r>
          </a:p>
        </p:txBody>
      </p:sp>
      <p:sp>
        <p:nvSpPr>
          <p:cNvPr id="3" name="Content Placeholder 2"/>
          <p:cNvSpPr>
            <a:spLocks noGrp="1"/>
          </p:cNvSpPr>
          <p:nvPr>
            <p:ph idx="1"/>
          </p:nvPr>
        </p:nvSpPr>
        <p:spPr>
          <a:xfrm>
            <a:off x="680321" y="2336872"/>
            <a:ext cx="10553736" cy="4151013"/>
          </a:xfrm>
        </p:spPr>
        <p:txBody>
          <a:bodyPr>
            <a:normAutofit/>
          </a:bodyPr>
          <a:lstStyle/>
          <a:p>
            <a:r>
              <a:rPr lang="en-US" dirty="0"/>
              <a:t>Definition: High amount of face-to-face service contacts, as needed</a:t>
            </a:r>
          </a:p>
          <a:p>
            <a:endParaRPr lang="en-US" dirty="0"/>
          </a:p>
          <a:p>
            <a:r>
              <a:rPr lang="en-US" dirty="0"/>
              <a:t>Rationale: ACT teams are highly invested in their patients and maintain frequent contact to provide ongoing, responsive support as needed. Frequent contacts are associated with improved patient outcomes</a:t>
            </a:r>
          </a:p>
          <a:p>
            <a:endParaRPr lang="en-US" dirty="0"/>
          </a:p>
          <a:p>
            <a:r>
              <a:rPr lang="en-US" dirty="0"/>
              <a:t>Assessment: Number of face-to-face contacts with patients</a:t>
            </a:r>
          </a:p>
          <a:p>
            <a:pPr lvl="1"/>
            <a:r>
              <a:rPr lang="en-US" dirty="0"/>
              <a:t>Median value is 4 or more contacts per week, per patient, score 5</a:t>
            </a:r>
          </a:p>
        </p:txBody>
      </p:sp>
    </p:spTree>
    <p:extLst>
      <p:ext uri="{BB962C8B-B14F-4D97-AF65-F5344CB8AC3E}">
        <p14:creationId xmlns:p14="http://schemas.microsoft.com/office/powerpoint/2010/main" val="3953976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Services: Work With Informal Support System</a:t>
            </a:r>
          </a:p>
        </p:txBody>
      </p:sp>
      <p:sp>
        <p:nvSpPr>
          <p:cNvPr id="3" name="Content Placeholder 2"/>
          <p:cNvSpPr>
            <a:spLocks noGrp="1"/>
          </p:cNvSpPr>
          <p:nvPr>
            <p:ph idx="1"/>
          </p:nvPr>
        </p:nvSpPr>
        <p:spPr>
          <a:xfrm>
            <a:off x="680321" y="2336873"/>
            <a:ext cx="10800479" cy="4223584"/>
          </a:xfrm>
        </p:spPr>
        <p:txBody>
          <a:bodyPr/>
          <a:lstStyle/>
          <a:p>
            <a:r>
              <a:rPr lang="en-US" dirty="0"/>
              <a:t>Definition: Program provides support and skills for patients’ informal support network (those not paid to assist)</a:t>
            </a:r>
          </a:p>
          <a:p>
            <a:endParaRPr lang="en-US" dirty="0"/>
          </a:p>
          <a:p>
            <a:r>
              <a:rPr lang="en-US" dirty="0"/>
              <a:t>Rationale: Developing and maintain community support further enhances patients’ integration and functioning</a:t>
            </a:r>
          </a:p>
          <a:p>
            <a:endParaRPr lang="en-US" dirty="0"/>
          </a:p>
          <a:p>
            <a:r>
              <a:rPr lang="en-US" dirty="0"/>
              <a:t>Assessment: The number of support contacts the team has &amp; the number of times they are contacted within a given month</a:t>
            </a:r>
          </a:p>
          <a:p>
            <a:pPr lvl="1"/>
            <a:r>
              <a:rPr lang="en-US" dirty="0"/>
              <a:t>4 or more contacts per month, per patient, code as 5</a:t>
            </a:r>
          </a:p>
        </p:txBody>
      </p:sp>
    </p:spTree>
    <p:extLst>
      <p:ext uri="{BB962C8B-B14F-4D97-AF65-F5344CB8AC3E}">
        <p14:creationId xmlns:p14="http://schemas.microsoft.com/office/powerpoint/2010/main" val="4147131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Services: Individualized Substance Abuse Treatment</a:t>
            </a:r>
          </a:p>
        </p:txBody>
      </p:sp>
      <p:sp>
        <p:nvSpPr>
          <p:cNvPr id="3" name="Content Placeholder 2"/>
          <p:cNvSpPr>
            <a:spLocks noGrp="1"/>
          </p:cNvSpPr>
          <p:nvPr>
            <p:ph idx="1"/>
          </p:nvPr>
        </p:nvSpPr>
        <p:spPr>
          <a:xfrm>
            <a:off x="680321" y="2336872"/>
            <a:ext cx="10974650" cy="4354213"/>
          </a:xfrm>
        </p:spPr>
        <p:txBody>
          <a:bodyPr>
            <a:normAutofit/>
          </a:bodyPr>
          <a:lstStyle/>
          <a:p>
            <a:r>
              <a:rPr lang="en-US" dirty="0"/>
              <a:t>Definition: One or more members of the team provide direct treatment and substance abuse treatment for patients with substance use disorders</a:t>
            </a:r>
          </a:p>
          <a:p>
            <a:endParaRPr lang="en-US" dirty="0"/>
          </a:p>
          <a:p>
            <a:r>
              <a:rPr lang="en-US" dirty="0"/>
              <a:t>Rationale: Substance use disorders often occur concurrently in consumers with serious mental illnesses; these co-occurring disorders require treatment that directly addresses them</a:t>
            </a:r>
          </a:p>
          <a:p>
            <a:endParaRPr lang="en-US" dirty="0"/>
          </a:p>
          <a:p>
            <a:r>
              <a:rPr lang="en-US" dirty="0"/>
              <a:t>Assessment: Number of patients with substance use disorders &amp; the number of those that received structured substance use treatment</a:t>
            </a:r>
          </a:p>
        </p:txBody>
      </p:sp>
    </p:spTree>
    <p:extLst>
      <p:ext uri="{BB962C8B-B14F-4D97-AF65-F5344CB8AC3E}">
        <p14:creationId xmlns:p14="http://schemas.microsoft.com/office/powerpoint/2010/main" val="3084372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Services: Co-occurring Disorder Treatment Groups</a:t>
            </a:r>
          </a:p>
        </p:txBody>
      </p:sp>
      <p:sp>
        <p:nvSpPr>
          <p:cNvPr id="3" name="Content Placeholder 2"/>
          <p:cNvSpPr>
            <a:spLocks noGrp="1"/>
          </p:cNvSpPr>
          <p:nvPr>
            <p:ph idx="1"/>
          </p:nvPr>
        </p:nvSpPr>
        <p:spPr>
          <a:xfrm>
            <a:off x="680321" y="2336873"/>
            <a:ext cx="10989165" cy="4121984"/>
          </a:xfrm>
        </p:spPr>
        <p:txBody>
          <a:bodyPr/>
          <a:lstStyle/>
          <a:p>
            <a:r>
              <a:rPr lang="en-US" dirty="0"/>
              <a:t>Definition: Program uses group modalities as a treatment strategy for people with substance use disorders</a:t>
            </a:r>
          </a:p>
          <a:p>
            <a:endParaRPr lang="en-US" dirty="0"/>
          </a:p>
          <a:p>
            <a:r>
              <a:rPr lang="en-US" dirty="0"/>
              <a:t>Rationale: Group treatment has been shown to positively influence recovery for patients with dual disorders</a:t>
            </a:r>
          </a:p>
          <a:p>
            <a:endParaRPr lang="en-US" dirty="0"/>
          </a:p>
          <a:p>
            <a:r>
              <a:rPr lang="en-US" dirty="0"/>
              <a:t>Assessment: Number of patients identified with dual diagnosis attended group with the previous month</a:t>
            </a:r>
          </a:p>
          <a:p>
            <a:pPr lvl="1"/>
            <a:r>
              <a:rPr lang="en-US" dirty="0"/>
              <a:t>50% or more of all patients with substance use disorders attend at least 1 substance abuse treatment group meeting in the previous month, score 5</a:t>
            </a:r>
          </a:p>
        </p:txBody>
      </p:sp>
    </p:spTree>
    <p:extLst>
      <p:ext uri="{BB962C8B-B14F-4D97-AF65-F5344CB8AC3E}">
        <p14:creationId xmlns:p14="http://schemas.microsoft.com/office/powerpoint/2010/main" val="2128141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10" y="753228"/>
            <a:ext cx="10232572" cy="1080938"/>
          </a:xfrm>
        </p:spPr>
        <p:txBody>
          <a:bodyPr/>
          <a:lstStyle/>
          <a:p>
            <a:r>
              <a:rPr lang="en-US" dirty="0"/>
              <a:t>Nature of Services: Co-occurring Disorders Model</a:t>
            </a:r>
          </a:p>
        </p:txBody>
      </p:sp>
      <p:sp>
        <p:nvSpPr>
          <p:cNvPr id="3" name="Content Placeholder 2"/>
          <p:cNvSpPr>
            <a:spLocks noGrp="1"/>
          </p:cNvSpPr>
          <p:nvPr>
            <p:ph idx="1"/>
          </p:nvPr>
        </p:nvSpPr>
        <p:spPr>
          <a:xfrm>
            <a:off x="680321" y="2336873"/>
            <a:ext cx="10960136" cy="4325184"/>
          </a:xfrm>
        </p:spPr>
        <p:txBody>
          <a:bodyPr>
            <a:normAutofit/>
          </a:bodyPr>
          <a:lstStyle/>
          <a:p>
            <a:r>
              <a:rPr lang="en-US" dirty="0"/>
              <a:t>Definition: Program uses a non-confrontational, stage wise treatment model, follows behavioral principles, considers interactions between mental illness and substance abuse, and has gradual expectations of abstinence</a:t>
            </a:r>
          </a:p>
          <a:p>
            <a:endParaRPr lang="en-US" dirty="0"/>
          </a:p>
          <a:p>
            <a:r>
              <a:rPr lang="en-US" dirty="0"/>
              <a:t>Rationale: The co-occurring disorders model attends to the concerns of both SMI and substance abuse for maximum opportunity for recovery and symptom management</a:t>
            </a:r>
          </a:p>
          <a:p>
            <a:endParaRPr lang="en-US" dirty="0"/>
          </a:p>
          <a:p>
            <a:r>
              <a:rPr lang="en-US" dirty="0"/>
              <a:t>Assessment: Program is based in dual-diagnosis treatment principles, with the team providing treatment, score 5</a:t>
            </a:r>
          </a:p>
        </p:txBody>
      </p:sp>
    </p:spTree>
    <p:extLst>
      <p:ext uri="{BB962C8B-B14F-4D97-AF65-F5344CB8AC3E}">
        <p14:creationId xmlns:p14="http://schemas.microsoft.com/office/powerpoint/2010/main" val="2272656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Services: Role of Peers on Treatment Team</a:t>
            </a:r>
          </a:p>
        </p:txBody>
      </p:sp>
      <p:sp>
        <p:nvSpPr>
          <p:cNvPr id="3" name="Content Placeholder 2"/>
          <p:cNvSpPr>
            <a:spLocks noGrp="1"/>
          </p:cNvSpPr>
          <p:nvPr>
            <p:ph idx="1"/>
          </p:nvPr>
        </p:nvSpPr>
        <p:spPr/>
        <p:txBody>
          <a:bodyPr/>
          <a:lstStyle/>
          <a:p>
            <a:r>
              <a:rPr lang="en-US" dirty="0"/>
              <a:t>Definition: Peers are members of the team who provide direct services</a:t>
            </a:r>
          </a:p>
          <a:p>
            <a:endParaRPr lang="en-US" dirty="0"/>
          </a:p>
          <a:p>
            <a:r>
              <a:rPr lang="en-US" dirty="0"/>
              <a:t>Rationale: Some research has concluded that including peers as team members on case management teams improves the practice culture, making it more attuned to patients’ perspectives</a:t>
            </a:r>
          </a:p>
          <a:p>
            <a:endParaRPr lang="en-US" dirty="0"/>
          </a:p>
          <a:p>
            <a:r>
              <a:rPr lang="en-US" dirty="0"/>
              <a:t>Assessment: If peers are employed as ACT team members with equal status as other case managers, score 5</a:t>
            </a:r>
          </a:p>
        </p:txBody>
      </p:sp>
    </p:spTree>
    <p:extLst>
      <p:ext uri="{BB962C8B-B14F-4D97-AF65-F5344CB8AC3E}">
        <p14:creationId xmlns:p14="http://schemas.microsoft.com/office/powerpoint/2010/main" val="189424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1: Human Resources	</a:t>
            </a:r>
          </a:p>
        </p:txBody>
      </p:sp>
      <p:sp>
        <p:nvSpPr>
          <p:cNvPr id="3" name="Content Placeholder 2"/>
          <p:cNvSpPr>
            <a:spLocks noGrp="1"/>
          </p:cNvSpPr>
          <p:nvPr>
            <p:ph idx="1"/>
          </p:nvPr>
        </p:nvSpPr>
        <p:spPr>
          <a:xfrm>
            <a:off x="680321" y="2336872"/>
            <a:ext cx="10089279" cy="4165527"/>
          </a:xfrm>
        </p:spPr>
        <p:txBody>
          <a:bodyPr>
            <a:normAutofit fontScale="92500" lnSpcReduction="10000"/>
          </a:bodyPr>
          <a:lstStyle/>
          <a:p>
            <a:r>
              <a:rPr lang="en-US" sz="2800" dirty="0"/>
              <a:t>Addresses composition and structure of staffing:</a:t>
            </a:r>
          </a:p>
          <a:p>
            <a:pPr lvl="1"/>
            <a:r>
              <a:rPr lang="en-US" sz="2400" dirty="0"/>
              <a:t>Ratio of clients to staff</a:t>
            </a:r>
          </a:p>
          <a:p>
            <a:pPr lvl="1"/>
            <a:r>
              <a:rPr lang="en-US" sz="2400" dirty="0"/>
              <a:t>Team functioning</a:t>
            </a:r>
          </a:p>
          <a:p>
            <a:pPr lvl="2"/>
            <a:r>
              <a:rPr lang="en-US" sz="2000" dirty="0"/>
              <a:t>Caseload sharing</a:t>
            </a:r>
          </a:p>
          <a:p>
            <a:pPr lvl="2"/>
            <a:r>
              <a:rPr lang="en-US" sz="2000" dirty="0"/>
              <a:t>Regular meetings</a:t>
            </a:r>
          </a:p>
          <a:p>
            <a:pPr lvl="2"/>
            <a:r>
              <a:rPr lang="en-US" sz="2000" dirty="0"/>
              <a:t>Leadership by practicing clinician</a:t>
            </a:r>
          </a:p>
          <a:p>
            <a:pPr lvl="1"/>
            <a:r>
              <a:rPr lang="en-US" sz="2400" dirty="0"/>
              <a:t>Specific disciplines or specialized staffing</a:t>
            </a:r>
          </a:p>
          <a:p>
            <a:pPr lvl="2"/>
            <a:r>
              <a:rPr lang="en-US" sz="2000" dirty="0"/>
              <a:t>Physician</a:t>
            </a:r>
          </a:p>
          <a:p>
            <a:pPr lvl="2"/>
            <a:r>
              <a:rPr lang="en-US" sz="2000" dirty="0"/>
              <a:t>Nurse</a:t>
            </a:r>
          </a:p>
          <a:p>
            <a:pPr lvl="2"/>
            <a:r>
              <a:rPr lang="en-US" sz="2000" dirty="0"/>
              <a:t>Substance abuse</a:t>
            </a:r>
          </a:p>
          <a:p>
            <a:r>
              <a:rPr lang="en-US" sz="2600" dirty="0"/>
              <a:t>Full and continuous staffing is specified because failure to achieve it seriously compromises program functioning</a:t>
            </a:r>
          </a:p>
          <a:p>
            <a:endParaRPr lang="en-US" dirty="0"/>
          </a:p>
        </p:txBody>
      </p:sp>
    </p:spTree>
    <p:extLst>
      <p:ext uri="{BB962C8B-B14F-4D97-AF65-F5344CB8AC3E}">
        <p14:creationId xmlns:p14="http://schemas.microsoft.com/office/powerpoint/2010/main" val="17560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2: Organizational Boundaries</a:t>
            </a:r>
          </a:p>
        </p:txBody>
      </p:sp>
      <p:sp>
        <p:nvSpPr>
          <p:cNvPr id="3" name="Content Placeholder 2"/>
          <p:cNvSpPr>
            <a:spLocks noGrp="1"/>
          </p:cNvSpPr>
          <p:nvPr>
            <p:ph idx="1"/>
          </p:nvPr>
        </p:nvSpPr>
        <p:spPr/>
        <p:txBody>
          <a:bodyPr>
            <a:normAutofit/>
          </a:bodyPr>
          <a:lstStyle/>
          <a:p>
            <a:r>
              <a:rPr lang="en-US" sz="2800" dirty="0"/>
              <a:t>Addresses program responsibility and relationships with other programmatic components </a:t>
            </a:r>
          </a:p>
          <a:p>
            <a:pPr lvl="1"/>
            <a:r>
              <a:rPr lang="en-US" sz="2400" dirty="0"/>
              <a:t>Specificity of admission criteria</a:t>
            </a:r>
          </a:p>
          <a:p>
            <a:pPr lvl="1"/>
            <a:r>
              <a:rPr lang="en-US" sz="2400" dirty="0"/>
              <a:t>Rate at which the program takes on new clients</a:t>
            </a:r>
          </a:p>
          <a:p>
            <a:pPr lvl="1"/>
            <a:r>
              <a:rPr lang="en-US" sz="2400" dirty="0"/>
              <a:t>Responsibility for specific types of rehabilitative and crisis services</a:t>
            </a:r>
          </a:p>
          <a:p>
            <a:pPr lvl="1"/>
            <a:r>
              <a:rPr lang="en-US" sz="2400" dirty="0"/>
              <a:t>Movement in and out of hospitals</a:t>
            </a:r>
          </a:p>
          <a:p>
            <a:pPr lvl="1"/>
            <a:r>
              <a:rPr lang="en-US" sz="2400" dirty="0"/>
              <a:t>Commitment to unlimited services, as needed</a:t>
            </a:r>
          </a:p>
        </p:txBody>
      </p:sp>
    </p:spTree>
    <p:extLst>
      <p:ext uri="{BB962C8B-B14F-4D97-AF65-F5344CB8AC3E}">
        <p14:creationId xmlns:p14="http://schemas.microsoft.com/office/powerpoint/2010/main" val="143673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3: Nature of services</a:t>
            </a:r>
          </a:p>
        </p:txBody>
      </p:sp>
      <p:sp>
        <p:nvSpPr>
          <p:cNvPr id="3" name="Content Placeholder 2"/>
          <p:cNvSpPr>
            <a:spLocks noGrp="1"/>
          </p:cNvSpPr>
          <p:nvPr>
            <p:ph idx="1"/>
          </p:nvPr>
        </p:nvSpPr>
        <p:spPr/>
        <p:txBody>
          <a:bodyPr>
            <a:normAutofit/>
          </a:bodyPr>
          <a:lstStyle/>
          <a:p>
            <a:r>
              <a:rPr lang="en-US" sz="2800" dirty="0"/>
              <a:t>Addresses the range and nature of services and overall treatment approach</a:t>
            </a:r>
          </a:p>
          <a:p>
            <a:pPr lvl="1"/>
            <a:r>
              <a:rPr lang="en-US" sz="2400" dirty="0"/>
              <a:t>Criteria specify services in the community</a:t>
            </a:r>
          </a:p>
          <a:p>
            <a:pPr lvl="1"/>
            <a:r>
              <a:rPr lang="en-US" sz="2400" dirty="0"/>
              <a:t>Outreach and follow-up to maintain clients in service</a:t>
            </a:r>
          </a:p>
          <a:p>
            <a:pPr lvl="1"/>
            <a:r>
              <a:rPr lang="en-US" sz="2400" dirty="0"/>
              <a:t>Explicit use of assertive engagement techniques</a:t>
            </a:r>
          </a:p>
          <a:p>
            <a:pPr lvl="1"/>
            <a:r>
              <a:rPr lang="en-US" sz="2400" dirty="0"/>
              <a:t>Intensive and frequent services, as needed</a:t>
            </a:r>
          </a:p>
          <a:p>
            <a:pPr lvl="1"/>
            <a:r>
              <a:rPr lang="en-US" sz="2400" dirty="0"/>
              <a:t>Staff working with client’ support systems</a:t>
            </a:r>
          </a:p>
          <a:p>
            <a:pPr lvl="1"/>
            <a:r>
              <a:rPr lang="en-US" sz="2400" dirty="0"/>
              <a:t>Treatment for substance abuse problems, as needed</a:t>
            </a:r>
          </a:p>
        </p:txBody>
      </p:sp>
    </p:spTree>
    <p:extLst>
      <p:ext uri="{BB962C8B-B14F-4D97-AF65-F5344CB8AC3E}">
        <p14:creationId xmlns:p14="http://schemas.microsoft.com/office/powerpoint/2010/main" val="244664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Anchors and Scoring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090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Tools used by raters</a:t>
            </a:r>
          </a:p>
        </p:txBody>
      </p:sp>
      <p:sp>
        <p:nvSpPr>
          <p:cNvPr id="5" name="Content Placeholder 4"/>
          <p:cNvSpPr>
            <a:spLocks noGrp="1"/>
          </p:cNvSpPr>
          <p:nvPr>
            <p:ph idx="1"/>
          </p:nvPr>
        </p:nvSpPr>
        <p:spPr/>
        <p:txBody>
          <a:bodyPr>
            <a:normAutofit fontScale="92500" lnSpcReduction="10000"/>
          </a:bodyPr>
          <a:lstStyle/>
          <a:p>
            <a:r>
              <a:rPr lang="en-US" dirty="0"/>
              <a:t>Information to be used in making ratings comes from a variety of sources:</a:t>
            </a:r>
          </a:p>
          <a:p>
            <a:pPr lvl="1"/>
            <a:r>
              <a:rPr lang="en-US" dirty="0"/>
              <a:t>Reports of program behavior from program supervisors or staff</a:t>
            </a:r>
          </a:p>
          <a:p>
            <a:pPr lvl="1"/>
            <a:r>
              <a:rPr lang="en-US" dirty="0"/>
              <a:t>Documents reflecting:</a:t>
            </a:r>
          </a:p>
          <a:p>
            <a:pPr lvl="2"/>
            <a:r>
              <a:rPr lang="en-US" dirty="0"/>
              <a:t>Program authority </a:t>
            </a:r>
          </a:p>
          <a:p>
            <a:pPr lvl="2"/>
            <a:r>
              <a:rPr lang="en-US" dirty="0"/>
              <a:t>Responsibility </a:t>
            </a:r>
          </a:p>
          <a:p>
            <a:pPr lvl="2"/>
            <a:r>
              <a:rPr lang="en-US" dirty="0"/>
              <a:t>Policies and procedures</a:t>
            </a:r>
          </a:p>
          <a:p>
            <a:pPr lvl="1"/>
            <a:r>
              <a:rPr lang="en-US" dirty="0"/>
              <a:t>Chart review</a:t>
            </a:r>
          </a:p>
          <a:p>
            <a:pPr lvl="2"/>
            <a:r>
              <a:rPr lang="en-US" dirty="0"/>
              <a:t>Staffing</a:t>
            </a:r>
          </a:p>
          <a:p>
            <a:pPr lvl="2"/>
            <a:r>
              <a:rPr lang="en-US" dirty="0"/>
              <a:t>Clientele</a:t>
            </a:r>
          </a:p>
          <a:p>
            <a:pPr lvl="2"/>
            <a:r>
              <a:rPr lang="en-US" dirty="0"/>
              <a:t>Services</a:t>
            </a:r>
          </a:p>
          <a:p>
            <a:pPr lvl="1"/>
            <a:r>
              <a:rPr lang="en-US" dirty="0"/>
              <a:t>Direct structured interviews</a:t>
            </a:r>
          </a:p>
        </p:txBody>
      </p:sp>
    </p:spTree>
    <p:extLst>
      <p:ext uri="{BB962C8B-B14F-4D97-AF65-F5344CB8AC3E}">
        <p14:creationId xmlns:p14="http://schemas.microsoft.com/office/powerpoint/2010/main" val="5168665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395</TotalTime>
  <Words>2930</Words>
  <Application>Microsoft Office PowerPoint</Application>
  <PresentationFormat>Widescreen</PresentationFormat>
  <Paragraphs>268</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Trebuchet MS</vt:lpstr>
      <vt:lpstr>Berlin</vt:lpstr>
      <vt:lpstr>Fidelity Scales: DACTS</vt:lpstr>
      <vt:lpstr>What is Fidelity</vt:lpstr>
      <vt:lpstr>PowerPoint Presentation</vt:lpstr>
      <vt:lpstr>Fidelity: Structure and Content</vt:lpstr>
      <vt:lpstr>Dimension 1: Human Resources </vt:lpstr>
      <vt:lpstr>Dimension 2: Organizational Boundaries</vt:lpstr>
      <vt:lpstr>Dimension 3: Nature of services</vt:lpstr>
      <vt:lpstr>Item Anchors and Scoring</vt:lpstr>
      <vt:lpstr>Tools used by raters</vt:lpstr>
      <vt:lpstr>Using the Scale to Evaluate Your Program</vt:lpstr>
      <vt:lpstr>Evaluation Process</vt:lpstr>
      <vt:lpstr>Documentation Needed</vt:lpstr>
      <vt:lpstr>Documentation Needed Cont.</vt:lpstr>
      <vt:lpstr>Scale Categories: Human Resources</vt:lpstr>
      <vt:lpstr>Scale Categories: Human Resources Cont.</vt:lpstr>
      <vt:lpstr>Human Resources: Small Caseload</vt:lpstr>
      <vt:lpstr>Human Resources: Team Approach</vt:lpstr>
      <vt:lpstr>Human Resources: Program Meeting</vt:lpstr>
      <vt:lpstr>Human Resources: Practicing ACT Leader</vt:lpstr>
      <vt:lpstr>Human Resources: Continuity of Staffing</vt:lpstr>
      <vt:lpstr>Human Resources: Staff Capacity</vt:lpstr>
      <vt:lpstr>Human Resources: Prescriber on Staff</vt:lpstr>
      <vt:lpstr>Human Resources: Nurse on Staff</vt:lpstr>
      <vt:lpstr>Human Resources: Substance Use Specialist on Staff</vt:lpstr>
      <vt:lpstr>Human Resources: Supportive Employment Specialist*</vt:lpstr>
      <vt:lpstr>Human Resources: Program Size</vt:lpstr>
      <vt:lpstr>Scale Categories: Organizational Boundaries</vt:lpstr>
      <vt:lpstr>PowerPoint Presentation</vt:lpstr>
      <vt:lpstr>Organizational Boundaries: Explicit Admission Criteria</vt:lpstr>
      <vt:lpstr>Organizational Boundaries: Intake Rate</vt:lpstr>
      <vt:lpstr>Organizational Boundaries: Full Responsibility for Treatment Services</vt:lpstr>
      <vt:lpstr>Organizational Boundaries: Responsibility for Crisis Services</vt:lpstr>
      <vt:lpstr>Organizational Boundaries: Responsibility for Hospital Admissions</vt:lpstr>
      <vt:lpstr>Organizational Boundaries: Responsibility for Hospital Discharge Planning</vt:lpstr>
      <vt:lpstr>Organizational Boundaries: Time-Unlimited Services/Graduation Rate</vt:lpstr>
      <vt:lpstr>PowerPoint Presentation</vt:lpstr>
      <vt:lpstr>PowerPoint Presentation</vt:lpstr>
      <vt:lpstr>Nature of Services: Community-Based Services</vt:lpstr>
      <vt:lpstr>Nature of Services: No Dropout Policy</vt:lpstr>
      <vt:lpstr>Nature of Services: Assertive Engagement Mechanisms</vt:lpstr>
      <vt:lpstr>Nature of Services: Intensity of Service</vt:lpstr>
      <vt:lpstr>Nature of Services: Frequency of Contact</vt:lpstr>
      <vt:lpstr>Nature of Services: Work With Informal Support System</vt:lpstr>
      <vt:lpstr>Nature of Services: Individualized Substance Abuse Treatment</vt:lpstr>
      <vt:lpstr>Nature of Services: Co-occurring Disorder Treatment Groups</vt:lpstr>
      <vt:lpstr>Nature of Services: Co-occurring Disorders Model</vt:lpstr>
      <vt:lpstr>Nature of Services: Role of Peers on Treatment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Fidelity Scales: DACTS</dc:title>
  <dc:creator>Morgan N Green</dc:creator>
  <cp:lastModifiedBy>Joy Ward</cp:lastModifiedBy>
  <cp:revision>32</cp:revision>
  <dcterms:created xsi:type="dcterms:W3CDTF">2019-05-07T20:39:23Z</dcterms:created>
  <dcterms:modified xsi:type="dcterms:W3CDTF">2019-05-09T17:09:10Z</dcterms:modified>
</cp:coreProperties>
</file>